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55" roundtripDataSignature="AMtx7mjJMqthfZsZY9BObir+lFnLpU9tw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9" Type="http://schemas.openxmlformats.org/officeDocument/2006/relationships/slide" Target="slides/slide4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slide" Target="slides/slide47.xml"/><Relationship Id="rId50" Type="http://schemas.openxmlformats.org/officeDocument/2006/relationships/slide" Target="slides/slide46.xml"/><Relationship Id="rId53" Type="http://schemas.openxmlformats.org/officeDocument/2006/relationships/slide" Target="slides/slide49.xml"/><Relationship Id="rId52" Type="http://schemas.openxmlformats.org/officeDocument/2006/relationships/slide" Target="slides/slide48.xml"/><Relationship Id="rId11" Type="http://schemas.openxmlformats.org/officeDocument/2006/relationships/slide" Target="slides/slide7.xml"/><Relationship Id="rId55" Type="http://customschemas.google.com/relationships/presentationmetadata" Target="metadata"/><Relationship Id="rId10" Type="http://schemas.openxmlformats.org/officeDocument/2006/relationships/slide" Target="slides/slide6.xml"/><Relationship Id="rId54" Type="http://schemas.openxmlformats.org/officeDocument/2006/relationships/slide" Target="slides/slide5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0" name="Google Shape;160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8" name="Google Shape;168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6" name="Google Shape;176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5" name="Google Shape;185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4" name="Google Shape;194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3" name="Google Shape;203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2" name="Google Shape;212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1" name="Google Shape;221;p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30" name="Google Shape;230;p1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39" name="Google Shape;239;p1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1" name="Google Shape;9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48" name="Google Shape;248;p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57" name="Google Shape;257;p2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66" name="Google Shape;266;p2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75" name="Google Shape;275;p2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84" name="Google Shape;284;p2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93" name="Google Shape;293;p2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2" name="Google Shape;302;p2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11" name="Google Shape;311;p2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20" name="Google Shape;320;p2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29" name="Google Shape;329;p2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0" name="Google Shape;100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38" name="Google Shape;338;p4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47" name="Google Shape;347;p3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56" name="Google Shape;356;p3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65" name="Google Shape;365;p3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74" name="Google Shape;374;p3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83" name="Google Shape;383;p3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92" name="Google Shape;392;p3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01" name="Google Shape;401;p3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10" name="Google Shape;410;p3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19" name="Google Shape;419;p3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9" name="Google Shape;109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28" name="Google Shape;428;p3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37" name="Google Shape;437;p4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46" name="Google Shape;446;p4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55" name="Google Shape;455;p4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2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64" name="Google Shape;464;p4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0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72" name="Google Shape;472;p4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81" name="Google Shape;481;p4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8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p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90" name="Google Shape;490;p4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p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99" name="Google Shape;499;p4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6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p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08" name="Google Shape;508;p4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8" name="Google Shape;118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17" name="Google Shape;517;p5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7" name="Google Shape;127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5" name="Google Shape;135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3" name="Google Shape;143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2" name="Google Shape;152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5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5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6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6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6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6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6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6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6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6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6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6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5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5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5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5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5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5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5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5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5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5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5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5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5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5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5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5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5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5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5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6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6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6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6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6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6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5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5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5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5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gif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gif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7.gif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6.gif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8.gif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9.gif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6.gif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4.gif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gif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2.gif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6.gif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2.gif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1.gif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5.gif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2.gif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8.gif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0.gif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24.gif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20.gif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gif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41.gif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36.gif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29.gif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28.gif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21.gif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43.gif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37.gif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25.gif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35.gif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27.gif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gif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42.gif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23.gif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1.gif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3.xml"/><Relationship Id="rId3" Type="http://schemas.openxmlformats.org/officeDocument/2006/relationships/image" Target="../media/image30.gif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5.xml"/><Relationship Id="rId3" Type="http://schemas.openxmlformats.org/officeDocument/2006/relationships/image" Target="../media/image31.gif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6.xml"/><Relationship Id="rId3" Type="http://schemas.openxmlformats.org/officeDocument/2006/relationships/image" Target="../media/image38.gif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7.xml"/><Relationship Id="rId3" Type="http://schemas.openxmlformats.org/officeDocument/2006/relationships/image" Target="../media/image40.gif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8.xml"/><Relationship Id="rId3" Type="http://schemas.openxmlformats.org/officeDocument/2006/relationships/image" Target="../media/image39.gif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9.xml"/><Relationship Id="rId3" Type="http://schemas.openxmlformats.org/officeDocument/2006/relationships/image" Target="../media/image34.gif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gif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0.xml"/><Relationship Id="rId3" Type="http://schemas.openxmlformats.org/officeDocument/2006/relationships/image" Target="../media/image33.gif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/>
          <p:nvPr/>
        </p:nvSpPr>
        <p:spPr>
          <a:xfrm>
            <a:off x="276837" y="260059"/>
            <a:ext cx="11409027" cy="6333688"/>
          </a:xfrm>
          <a:custGeom>
            <a:rect b="b" l="l" r="r" t="t"/>
            <a:pathLst>
              <a:path extrusionOk="0" h="6333688" w="11409027">
                <a:moveTo>
                  <a:pt x="0" y="1055636"/>
                </a:moveTo>
                <a:cubicBezTo>
                  <a:pt x="36918" y="501349"/>
                  <a:pt x="524895" y="16281"/>
                  <a:pt x="1055636" y="0"/>
                </a:cubicBezTo>
                <a:cubicBezTo>
                  <a:pt x="1315261" y="1262"/>
                  <a:pt x="1377453" y="-19024"/>
                  <a:pt x="1626784" y="0"/>
                </a:cubicBezTo>
                <a:cubicBezTo>
                  <a:pt x="1876115" y="19024"/>
                  <a:pt x="2231554" y="-20994"/>
                  <a:pt x="2476864" y="0"/>
                </a:cubicBezTo>
                <a:cubicBezTo>
                  <a:pt x="2722174" y="20994"/>
                  <a:pt x="2887874" y="-25537"/>
                  <a:pt x="3140990" y="0"/>
                </a:cubicBezTo>
                <a:cubicBezTo>
                  <a:pt x="3394106" y="25537"/>
                  <a:pt x="3506286" y="-4397"/>
                  <a:pt x="3805115" y="0"/>
                </a:cubicBezTo>
                <a:cubicBezTo>
                  <a:pt x="4103945" y="4397"/>
                  <a:pt x="4340838" y="-19659"/>
                  <a:pt x="4655195" y="0"/>
                </a:cubicBezTo>
                <a:cubicBezTo>
                  <a:pt x="4969552" y="19659"/>
                  <a:pt x="5180580" y="-12721"/>
                  <a:pt x="5505276" y="0"/>
                </a:cubicBezTo>
                <a:cubicBezTo>
                  <a:pt x="5829972" y="12721"/>
                  <a:pt x="6100294" y="-25409"/>
                  <a:pt x="6355356" y="0"/>
                </a:cubicBezTo>
                <a:cubicBezTo>
                  <a:pt x="6610418" y="25409"/>
                  <a:pt x="6792471" y="-8570"/>
                  <a:pt x="6926504" y="0"/>
                </a:cubicBezTo>
                <a:cubicBezTo>
                  <a:pt x="7060537" y="8570"/>
                  <a:pt x="7233244" y="-6569"/>
                  <a:pt x="7404674" y="0"/>
                </a:cubicBezTo>
                <a:cubicBezTo>
                  <a:pt x="7576104" y="6569"/>
                  <a:pt x="7854501" y="-20026"/>
                  <a:pt x="7975822" y="0"/>
                </a:cubicBezTo>
                <a:cubicBezTo>
                  <a:pt x="8097143" y="20026"/>
                  <a:pt x="8291434" y="-12842"/>
                  <a:pt x="8453992" y="0"/>
                </a:cubicBezTo>
                <a:cubicBezTo>
                  <a:pt x="8616550" y="12842"/>
                  <a:pt x="8909902" y="-40604"/>
                  <a:pt x="9304073" y="0"/>
                </a:cubicBezTo>
                <a:cubicBezTo>
                  <a:pt x="9698244" y="40604"/>
                  <a:pt x="9832698" y="27812"/>
                  <a:pt x="10353391" y="0"/>
                </a:cubicBezTo>
                <a:cubicBezTo>
                  <a:pt x="11002722" y="113581"/>
                  <a:pt x="11374917" y="535314"/>
                  <a:pt x="11409027" y="1055636"/>
                </a:cubicBezTo>
                <a:cubicBezTo>
                  <a:pt x="11417510" y="1321901"/>
                  <a:pt x="11429773" y="1397310"/>
                  <a:pt x="11409027" y="1616614"/>
                </a:cubicBezTo>
                <a:cubicBezTo>
                  <a:pt x="11388281" y="1835918"/>
                  <a:pt x="11409567" y="1940698"/>
                  <a:pt x="11409027" y="2262041"/>
                </a:cubicBezTo>
                <a:cubicBezTo>
                  <a:pt x="11408487" y="2583384"/>
                  <a:pt x="11418360" y="2549797"/>
                  <a:pt x="11409027" y="2738570"/>
                </a:cubicBezTo>
                <a:cubicBezTo>
                  <a:pt x="11399694" y="2927343"/>
                  <a:pt x="11391095" y="3123879"/>
                  <a:pt x="11409027" y="3299549"/>
                </a:cubicBezTo>
                <a:cubicBezTo>
                  <a:pt x="11426959" y="3475219"/>
                  <a:pt x="11408960" y="3769790"/>
                  <a:pt x="11409027" y="3902751"/>
                </a:cubicBezTo>
                <a:cubicBezTo>
                  <a:pt x="11409094" y="4035712"/>
                  <a:pt x="11403155" y="4235966"/>
                  <a:pt x="11409027" y="4548177"/>
                </a:cubicBezTo>
                <a:cubicBezTo>
                  <a:pt x="11414899" y="4860388"/>
                  <a:pt x="11419897" y="5015209"/>
                  <a:pt x="11409027" y="5278052"/>
                </a:cubicBezTo>
                <a:cubicBezTo>
                  <a:pt x="11367332" y="5912654"/>
                  <a:pt x="10956367" y="6437275"/>
                  <a:pt x="10353391" y="6333688"/>
                </a:cubicBezTo>
                <a:cubicBezTo>
                  <a:pt x="10203003" y="6352184"/>
                  <a:pt x="10130188" y="6332182"/>
                  <a:pt x="9968198" y="6333688"/>
                </a:cubicBezTo>
                <a:cubicBezTo>
                  <a:pt x="9806208" y="6335194"/>
                  <a:pt x="9567764" y="6339964"/>
                  <a:pt x="9304073" y="6333688"/>
                </a:cubicBezTo>
                <a:cubicBezTo>
                  <a:pt x="9040383" y="6327412"/>
                  <a:pt x="8763892" y="6371366"/>
                  <a:pt x="8546970" y="6333688"/>
                </a:cubicBezTo>
                <a:cubicBezTo>
                  <a:pt x="8330048" y="6296010"/>
                  <a:pt x="7990741" y="6357151"/>
                  <a:pt x="7696890" y="6333688"/>
                </a:cubicBezTo>
                <a:cubicBezTo>
                  <a:pt x="7403039" y="6310225"/>
                  <a:pt x="7501232" y="6326898"/>
                  <a:pt x="7311697" y="6333688"/>
                </a:cubicBezTo>
                <a:cubicBezTo>
                  <a:pt x="7122162" y="6340478"/>
                  <a:pt x="6943595" y="6327535"/>
                  <a:pt x="6833527" y="6333688"/>
                </a:cubicBezTo>
                <a:cubicBezTo>
                  <a:pt x="6723459" y="6339842"/>
                  <a:pt x="6579903" y="6328801"/>
                  <a:pt x="6448334" y="6333688"/>
                </a:cubicBezTo>
                <a:cubicBezTo>
                  <a:pt x="6316765" y="6338575"/>
                  <a:pt x="6155084" y="6345372"/>
                  <a:pt x="6063141" y="6333688"/>
                </a:cubicBezTo>
                <a:cubicBezTo>
                  <a:pt x="5971198" y="6322004"/>
                  <a:pt x="5727654" y="6334918"/>
                  <a:pt x="5584971" y="6333688"/>
                </a:cubicBezTo>
                <a:cubicBezTo>
                  <a:pt x="5442288" y="6332459"/>
                  <a:pt x="5167061" y="6312999"/>
                  <a:pt x="4920846" y="6333688"/>
                </a:cubicBezTo>
                <a:cubicBezTo>
                  <a:pt x="4674631" y="6354377"/>
                  <a:pt x="4552114" y="6358248"/>
                  <a:pt x="4349698" y="6333688"/>
                </a:cubicBezTo>
                <a:cubicBezTo>
                  <a:pt x="4147282" y="6309128"/>
                  <a:pt x="4102205" y="6328120"/>
                  <a:pt x="3871528" y="6333688"/>
                </a:cubicBezTo>
                <a:cubicBezTo>
                  <a:pt x="3640851" y="6339257"/>
                  <a:pt x="3542030" y="6345856"/>
                  <a:pt x="3300380" y="6333688"/>
                </a:cubicBezTo>
                <a:cubicBezTo>
                  <a:pt x="3058730" y="6321520"/>
                  <a:pt x="2888021" y="6336873"/>
                  <a:pt x="2543277" y="6333688"/>
                </a:cubicBezTo>
                <a:cubicBezTo>
                  <a:pt x="2198533" y="6330503"/>
                  <a:pt x="2095050" y="6363965"/>
                  <a:pt x="1879151" y="6333688"/>
                </a:cubicBezTo>
                <a:cubicBezTo>
                  <a:pt x="1663252" y="6303411"/>
                  <a:pt x="1291171" y="6321783"/>
                  <a:pt x="1055636" y="6333688"/>
                </a:cubicBezTo>
                <a:cubicBezTo>
                  <a:pt x="398223" y="6321516"/>
                  <a:pt x="48523" y="5942093"/>
                  <a:pt x="0" y="5278052"/>
                </a:cubicBezTo>
                <a:cubicBezTo>
                  <a:pt x="2611" y="5108263"/>
                  <a:pt x="-20669" y="4989670"/>
                  <a:pt x="0" y="4717074"/>
                </a:cubicBezTo>
                <a:cubicBezTo>
                  <a:pt x="20669" y="4444478"/>
                  <a:pt x="4187" y="4361369"/>
                  <a:pt x="0" y="4029423"/>
                </a:cubicBezTo>
                <a:cubicBezTo>
                  <a:pt x="-4187" y="3697477"/>
                  <a:pt x="-20" y="3575381"/>
                  <a:pt x="0" y="3383997"/>
                </a:cubicBezTo>
                <a:cubicBezTo>
                  <a:pt x="20" y="3192613"/>
                  <a:pt x="-27001" y="3008875"/>
                  <a:pt x="0" y="2696346"/>
                </a:cubicBezTo>
                <a:cubicBezTo>
                  <a:pt x="27001" y="2383817"/>
                  <a:pt x="12609" y="2331014"/>
                  <a:pt x="0" y="2135368"/>
                </a:cubicBezTo>
                <a:cubicBezTo>
                  <a:pt x="-12609" y="1939722"/>
                  <a:pt x="22916" y="1828029"/>
                  <a:pt x="0" y="1616614"/>
                </a:cubicBezTo>
                <a:cubicBezTo>
                  <a:pt x="-22916" y="1405199"/>
                  <a:pt x="-17477" y="1318774"/>
                  <a:pt x="0" y="1055636"/>
                </a:cubicBezTo>
                <a:close/>
              </a:path>
            </a:pathLst>
          </a:custGeom>
          <a:noFill/>
          <a:ln cap="flat" cmpd="sng" w="57150">
            <a:solidFill>
              <a:srgbClr val="7030A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0"/>
          <p:cNvSpPr txBox="1"/>
          <p:nvPr/>
        </p:nvSpPr>
        <p:spPr>
          <a:xfrm>
            <a:off x="713763" y="260059"/>
            <a:ext cx="11201400" cy="76841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281B13"/>
                </a:solidFill>
                <a:latin typeface="Calibri"/>
                <a:ea typeface="Calibri"/>
                <a:cs typeface="Calibri"/>
                <a:sym typeface="Calibri"/>
              </a:rPr>
              <a:t>Proverb from Denmark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281B1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81B13"/>
              </a:buClr>
              <a:buSzPts val="2800"/>
              <a:buFont typeface="Calibri"/>
              <a:buAutoNum type="alphaUcPeriod"/>
            </a:pPr>
            <a:r>
              <a:rPr b="1" i="0" lang="en-US" sz="2800" u="none" cap="none" strike="noStrike">
                <a:solidFill>
                  <a:srgbClr val="281B13"/>
                </a:solidFill>
                <a:latin typeface="Calibri"/>
                <a:ea typeface="Calibri"/>
                <a:cs typeface="Calibri"/>
                <a:sym typeface="Calibri"/>
              </a:rPr>
              <a:t>  Meaning: Know your own limits - don’t take on more responsibilities than you can handle.</a:t>
            </a:r>
            <a:endParaRPr b="1" i="0" sz="2800" u="none" cap="none" strike="noStrike">
              <a:solidFill>
                <a:srgbClr val="281B1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281B13"/>
                </a:solidFill>
                <a:latin typeface="Calibri"/>
                <a:ea typeface="Calibri"/>
                <a:cs typeface="Calibri"/>
                <a:sym typeface="Calibri"/>
              </a:rPr>
              <a:t>A.  DON’T SAIL OUT FARTHER THAN YOU CAN ROW BACK </a:t>
            </a:r>
            <a:endParaRPr b="1" i="0" sz="2800" u="none" cap="none" strike="noStrike">
              <a:solidFill>
                <a:srgbClr val="281B1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rgbClr val="281B1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281B13"/>
                </a:solidFill>
                <a:latin typeface="Calibri"/>
                <a:ea typeface="Calibri"/>
                <a:cs typeface="Calibri"/>
                <a:sym typeface="Calibri"/>
              </a:rPr>
              <a:t>B.  DON’T GO SAILING WITHOUT SUNSCREEN</a:t>
            </a:r>
            <a:endParaRPr b="1" i="0" sz="2800" u="none" cap="none" strike="noStrike">
              <a:solidFill>
                <a:srgbClr val="281B1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rgbClr val="281B1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281B13"/>
                </a:solidFill>
                <a:latin typeface="Calibri"/>
                <a:ea typeface="Calibri"/>
                <a:cs typeface="Calibri"/>
                <a:sym typeface="Calibri"/>
              </a:rPr>
              <a:t>C.  DON’T GO SAILING IF YOUR BACK IS HURTING YOU</a:t>
            </a:r>
            <a:endParaRPr b="1" i="0" sz="2800" u="none" cap="none" strike="noStrike">
              <a:solidFill>
                <a:srgbClr val="281B1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rgbClr val="281B1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281B13"/>
                </a:solidFill>
                <a:latin typeface="Calibri"/>
                <a:ea typeface="Calibri"/>
                <a:cs typeface="Calibri"/>
                <a:sym typeface="Calibri"/>
              </a:rPr>
              <a:t>D.  DON’T GO SAILING WITH PIRATES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i="0" sz="1800" u="none" cap="none" strike="noStrike">
              <a:solidFill>
                <a:srgbClr val="281B1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281B1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742713" y="341807"/>
            <a:ext cx="114300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0"/>
          <p:cNvSpPr/>
          <p:nvPr/>
        </p:nvSpPr>
        <p:spPr>
          <a:xfrm>
            <a:off x="615104" y="1103791"/>
            <a:ext cx="10732500" cy="111720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0"/>
          <p:cNvSpPr txBox="1"/>
          <p:nvPr/>
        </p:nvSpPr>
        <p:spPr>
          <a:xfrm>
            <a:off x="10322639" y="580587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1*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9"/>
          <p:cNvSpPr/>
          <p:nvPr/>
        </p:nvSpPr>
        <p:spPr>
          <a:xfrm>
            <a:off x="167780" y="201336"/>
            <a:ext cx="11744587" cy="6308521"/>
          </a:xfrm>
          <a:prstGeom prst="flowChartTerminator">
            <a:avLst/>
          </a:prstGeom>
          <a:noFill/>
          <a:ln cap="flat" cmpd="sng" w="762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9"/>
          <p:cNvSpPr txBox="1"/>
          <p:nvPr/>
        </p:nvSpPr>
        <p:spPr>
          <a:xfrm>
            <a:off x="1168730" y="578551"/>
            <a:ext cx="11201400" cy="624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281B13"/>
                </a:solidFill>
                <a:latin typeface="Calibri"/>
                <a:ea typeface="Calibri"/>
                <a:cs typeface="Calibri"/>
                <a:sym typeface="Calibri"/>
              </a:rPr>
              <a:t>Spanish Proverb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281B1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281B13"/>
                </a:solidFill>
                <a:latin typeface="Calibri"/>
                <a:ea typeface="Calibri"/>
                <a:cs typeface="Calibri"/>
                <a:sym typeface="Calibri"/>
              </a:rPr>
              <a:t>D  Meaning: We should not gossip about anyone - Gossip destroys friendships.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0" sz="1000" u="none" cap="none" strike="noStrike">
              <a:solidFill>
                <a:srgbClr val="281B1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281B1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281B13"/>
                </a:solidFill>
                <a:latin typeface="Calibri"/>
                <a:ea typeface="Calibri"/>
                <a:cs typeface="Calibri"/>
                <a:sym typeface="Calibri"/>
              </a:rPr>
              <a:t>A.  WHOEVER GOSSIPS TO YOU, WILL BE YOUR REAL FRIEND</a:t>
            </a:r>
            <a:endParaRPr b="1" i="0" sz="2800" u="none" cap="none" strike="noStrike">
              <a:solidFill>
                <a:srgbClr val="281B1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281B1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281B13"/>
                </a:solidFill>
                <a:latin typeface="Calibri"/>
                <a:ea typeface="Calibri"/>
                <a:cs typeface="Calibri"/>
                <a:sym typeface="Calibri"/>
              </a:rPr>
              <a:t>B.  WHOEVER GOSSIPS TO YOU, IS NOT A REAL FRIEND</a:t>
            </a:r>
            <a:endParaRPr b="1" i="0" sz="2800" u="none" cap="none" strike="noStrike">
              <a:solidFill>
                <a:srgbClr val="281B1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281B1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281B13"/>
                </a:solidFill>
                <a:latin typeface="Calibri"/>
                <a:ea typeface="Calibri"/>
                <a:cs typeface="Calibri"/>
                <a:sym typeface="Calibri"/>
              </a:rPr>
              <a:t>C.  WHOEVER GOSSIPS TO YOU, IS MOST LIKELY YOUR COUSIN</a:t>
            </a:r>
            <a:endParaRPr b="1" i="0" sz="2800" u="none" cap="none" strike="noStrike">
              <a:solidFill>
                <a:srgbClr val="281B1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281B1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281B13"/>
                </a:solidFill>
                <a:latin typeface="Calibri"/>
                <a:ea typeface="Calibri"/>
                <a:cs typeface="Calibri"/>
                <a:sym typeface="Calibri"/>
              </a:rPr>
              <a:t>D.  WHOEVER GOSSIPS TO YOU, WILL GOSSIP ABOUT YOU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281B1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281B1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9"/>
          <p:cNvSpPr/>
          <p:nvPr/>
        </p:nvSpPr>
        <p:spPr>
          <a:xfrm>
            <a:off x="868367" y="1390066"/>
            <a:ext cx="10343400" cy="1033200"/>
          </a:xfrm>
          <a:prstGeom prst="roundRect">
            <a:avLst>
              <a:gd fmla="val 16667" name="adj"/>
            </a:avLst>
          </a:prstGeom>
          <a:solidFill>
            <a:srgbClr val="F81068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9"/>
          <p:cNvSpPr txBox="1"/>
          <p:nvPr/>
        </p:nvSpPr>
        <p:spPr>
          <a:xfrm>
            <a:off x="10322639" y="580587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1"/>
          <p:cNvSpPr/>
          <p:nvPr/>
        </p:nvSpPr>
        <p:spPr>
          <a:xfrm>
            <a:off x="369116" y="335559"/>
            <a:ext cx="11299969" cy="6358855"/>
          </a:xfrm>
          <a:prstGeom prst="round1Rect">
            <a:avLst>
              <a:gd fmla="val 16667" name="adj"/>
            </a:avLst>
          </a:prstGeom>
          <a:noFill/>
          <a:ln cap="flat" cmpd="sng" w="5715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1"/>
          <p:cNvSpPr txBox="1"/>
          <p:nvPr/>
        </p:nvSpPr>
        <p:spPr>
          <a:xfrm>
            <a:off x="621484" y="490680"/>
            <a:ext cx="11201400" cy="7109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Jewish Proverb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  Meaning: We see things the way we want them to be. It may not be accurate.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WE SEE THINGS AS THEY REALLY ARE, NOT THE WAY WE ARE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IF YOU SEE THINGS THAT ARE NOT THERE, CALL THE DOCTOR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IMMEDIATELY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IT IS SOMETIMES BETTER TO JUST CLOSE YOUR EYES AND NOT SEE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WE DO NOT SEE THINGS AS THEY ARE. WE SEE THINGS AS WE ARE.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11"/>
          <p:cNvSpPr/>
          <p:nvPr/>
        </p:nvSpPr>
        <p:spPr>
          <a:xfrm>
            <a:off x="656440" y="1245044"/>
            <a:ext cx="10725300" cy="914400"/>
          </a:xfrm>
          <a:prstGeom prst="roundRect">
            <a:avLst>
              <a:gd fmla="val 16667" name="adj"/>
            </a:avLst>
          </a:prstGeom>
          <a:solidFill>
            <a:srgbClr val="D9C52F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1"/>
          <p:cNvSpPr txBox="1"/>
          <p:nvPr/>
        </p:nvSpPr>
        <p:spPr>
          <a:xfrm>
            <a:off x="10322639" y="580587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2"/>
          <p:cNvSpPr/>
          <p:nvPr/>
        </p:nvSpPr>
        <p:spPr>
          <a:xfrm>
            <a:off x="266700" y="318782"/>
            <a:ext cx="11728158" cy="6282043"/>
          </a:xfrm>
          <a:prstGeom prst="snip2DiagRect">
            <a:avLst>
              <a:gd fmla="val 0" name="adj1"/>
              <a:gd fmla="val 16667" name="adj2"/>
            </a:avLst>
          </a:prstGeom>
          <a:noFill/>
          <a:ln cap="flat" cmpd="sng" w="76200">
            <a:solidFill>
              <a:srgbClr val="75707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12"/>
          <p:cNvSpPr txBox="1"/>
          <p:nvPr/>
        </p:nvSpPr>
        <p:spPr>
          <a:xfrm>
            <a:off x="751114" y="322489"/>
            <a:ext cx="11268600" cy="591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Finland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 Meaning: Sometimes you must take a risk to accomplish something  that is important.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</a:t>
            </a: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A SHIP IN THE BATHTUB IS SAFE, BUT THAT IS NOT WHAT A SHIP IS FOR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</a:t>
            </a: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A SHIP IN THE HARBOUR IS SAFE, BUT THAT IS NOT WHAT A SHIP IS FOR 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lphaUcPeriod" startAt="3"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A BAR OF SOAP IN THE SHOWER IS SAFE, AS LONG AS YOU DON’T STEP 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      ON IT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</a:t>
            </a: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A FISHING BOAT IN THE HARBOUR IS SAFE, BUT NOT FOR THE FISH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12"/>
          <p:cNvSpPr/>
          <p:nvPr/>
        </p:nvSpPr>
        <p:spPr>
          <a:xfrm>
            <a:off x="413084" y="787505"/>
            <a:ext cx="11435400" cy="17892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1" name="Google Shape;181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87121" y="347778"/>
            <a:ext cx="1143000" cy="762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82" name="Google Shape;182;p12"/>
          <p:cNvSpPr txBox="1"/>
          <p:nvPr/>
        </p:nvSpPr>
        <p:spPr>
          <a:xfrm>
            <a:off x="10354937" y="478593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3"/>
          <p:cNvSpPr/>
          <p:nvPr/>
        </p:nvSpPr>
        <p:spPr>
          <a:xfrm>
            <a:off x="268448" y="327171"/>
            <a:ext cx="11618752" cy="6300132"/>
          </a:xfrm>
          <a:prstGeom prst="rect">
            <a:avLst/>
          </a:prstGeom>
          <a:noFill/>
          <a:ln cap="flat" cmpd="sng" w="76200">
            <a:solidFill>
              <a:srgbClr val="0070C0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13"/>
          <p:cNvSpPr txBox="1"/>
          <p:nvPr/>
        </p:nvSpPr>
        <p:spPr>
          <a:xfrm>
            <a:off x="495300" y="616535"/>
            <a:ext cx="11201400" cy="52629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Barbados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  Meaning: Think carefully before you open your mouth to give advice.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</a:t>
            </a: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NEVER GIVE ADVICE BECAUSE THE PERSON COULD GET MAD AT YOU.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</a:t>
            </a: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NO ONE APPRECIATES ADVICE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lphaUcPeriod" startAt="3"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TALK TO THE HAND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IT IS NOT HELPFUL TO WARN A PERSON TO BE CAREFUL WITHOUT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TELLING HER WHAT SHE SHOULD BE CAREFUL ABOUT DOING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13"/>
          <p:cNvSpPr/>
          <p:nvPr/>
        </p:nvSpPr>
        <p:spPr>
          <a:xfrm>
            <a:off x="495300" y="1497200"/>
            <a:ext cx="10791825" cy="638175"/>
          </a:xfrm>
          <a:prstGeom prst="flowChartProcess">
            <a:avLst/>
          </a:prstGeom>
          <a:solidFill>
            <a:srgbClr val="8DA9DB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0" name="Google Shape;190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492343" y="626843"/>
            <a:ext cx="114300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p13"/>
          <p:cNvSpPr txBox="1"/>
          <p:nvPr/>
        </p:nvSpPr>
        <p:spPr>
          <a:xfrm>
            <a:off x="10774808" y="631417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13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6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4"/>
          <p:cNvSpPr/>
          <p:nvPr/>
        </p:nvSpPr>
        <p:spPr>
          <a:xfrm>
            <a:off x="321578" y="188753"/>
            <a:ext cx="11548844" cy="6430162"/>
          </a:xfrm>
          <a:prstGeom prst="flowChartAlternateProcess">
            <a:avLst/>
          </a:prstGeom>
          <a:noFill/>
          <a:ln cap="flat" cmpd="sng" w="76200">
            <a:solidFill>
              <a:srgbClr val="EDB9C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14"/>
          <p:cNvSpPr txBox="1"/>
          <p:nvPr/>
        </p:nvSpPr>
        <p:spPr>
          <a:xfrm>
            <a:off x="669022" y="476250"/>
            <a:ext cx="11201400" cy="52629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Estonia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  Meaning: Take your time. You can hurt yourself by trying to do too much.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ROW, ROW, ROW YOUR BOAT GENTLY DOWN THE STREAM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 A MOTOR BOAT WILL GET YOU THERE A LOT FASTER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 .  ROW SLOWLY, GO FAR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PAY SOMEONE TO ROW FOR YOU AND TAKE A NAP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14"/>
          <p:cNvSpPr/>
          <p:nvPr/>
        </p:nvSpPr>
        <p:spPr>
          <a:xfrm>
            <a:off x="426353" y="1260850"/>
            <a:ext cx="10994130" cy="1224396"/>
          </a:xfrm>
          <a:prstGeom prst="flowChartTerminator">
            <a:avLst/>
          </a:prstGeom>
          <a:solidFill>
            <a:srgbClr val="F810F8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9" name="Google Shape;19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452951" y="358564"/>
            <a:ext cx="114300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p14"/>
          <p:cNvSpPr txBox="1"/>
          <p:nvPr/>
        </p:nvSpPr>
        <p:spPr>
          <a:xfrm>
            <a:off x="10742380" y="451892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14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5"/>
          <p:cNvSpPr/>
          <p:nvPr/>
        </p:nvSpPr>
        <p:spPr>
          <a:xfrm>
            <a:off x="100668" y="75502"/>
            <a:ext cx="11702642" cy="6618914"/>
          </a:xfrm>
          <a:prstGeom prst="round2DiagRect">
            <a:avLst>
              <a:gd fmla="val 16667" name="adj1"/>
              <a:gd fmla="val 0" name="adj2"/>
            </a:avLst>
          </a:prstGeom>
          <a:noFill/>
          <a:ln cap="flat" cmpd="sng" w="76200">
            <a:solidFill>
              <a:srgbClr val="33996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15"/>
          <p:cNvSpPr txBox="1"/>
          <p:nvPr/>
        </p:nvSpPr>
        <p:spPr>
          <a:xfrm>
            <a:off x="561975" y="419100"/>
            <a:ext cx="11201400" cy="48320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Laos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lphaUcPeriod" startAt="2"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Meaning: It is difficult to change when you are older.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YOU WILL GET SPLINTERS IF YOU TRY TO BEND A TREE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YOU CAN BEND A YOUNG TREE, BUT NOT AN OLD TREE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YOU CAN BEND A SOCCER BALL, BUT NOT A TREE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BAREFOOT SPRINTERS (RUNNERS) GET A LOT OF SPLINTERS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15"/>
          <p:cNvSpPr/>
          <p:nvPr/>
        </p:nvSpPr>
        <p:spPr>
          <a:xfrm>
            <a:off x="370815" y="919716"/>
            <a:ext cx="9719700" cy="13254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rgbClr val="C4E0B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8" name="Google Shape;208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627522" y="300596"/>
            <a:ext cx="114300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15"/>
          <p:cNvSpPr txBox="1"/>
          <p:nvPr/>
        </p:nvSpPr>
        <p:spPr>
          <a:xfrm>
            <a:off x="10888979" y="539376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15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1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6"/>
          <p:cNvSpPr/>
          <p:nvPr/>
        </p:nvSpPr>
        <p:spPr>
          <a:xfrm>
            <a:off x="161925" y="180975"/>
            <a:ext cx="11896725" cy="6553654"/>
          </a:xfrm>
          <a:prstGeom prst="roundRect">
            <a:avLst>
              <a:gd fmla="val 16667" name="adj"/>
            </a:avLst>
          </a:prstGeom>
          <a:noFill/>
          <a:ln cap="flat" cmpd="sng" w="762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16"/>
          <p:cNvSpPr txBox="1"/>
          <p:nvPr/>
        </p:nvSpPr>
        <p:spPr>
          <a:xfrm>
            <a:off x="537029" y="521154"/>
            <a:ext cx="11493000" cy="70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Burkina Faso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   Meaning: </a:t>
            </a: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When someone dies, the world loses the benefit of that person’s wisdom.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14350" lvl="0" marL="51435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Calibri"/>
              <a:buAutoNum type="alphaUcPeriod"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WHEN AN OLD PERSON DIES, CANCEL THEIR LIBRARY CARD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WHEN AN OLD PERSON DIES, CHECK HIS HOME FOR</a:t>
            </a: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      HIDDEN MONEY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C. WHEN AN OLD PERSON DIES, A LIBRARY WILL ALSO DIE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WHEN AN OLD PERSON DIES, LOOK IN THE MIRROR TO MAKE SURE</a:t>
            </a: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      IT’S NOT YOU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b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16"/>
          <p:cNvSpPr/>
          <p:nvPr/>
        </p:nvSpPr>
        <p:spPr>
          <a:xfrm>
            <a:off x="537032" y="1358340"/>
            <a:ext cx="10639500" cy="895200"/>
          </a:xfrm>
          <a:prstGeom prst="rect">
            <a:avLst/>
          </a:prstGeom>
          <a:solidFill>
            <a:srgbClr val="F81068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7" name="Google Shape;217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512386" y="298653"/>
            <a:ext cx="114300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16"/>
          <p:cNvSpPr txBox="1"/>
          <p:nvPr/>
        </p:nvSpPr>
        <p:spPr>
          <a:xfrm>
            <a:off x="10691442" y="443964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16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7"/>
          <p:cNvSpPr/>
          <p:nvPr/>
        </p:nvSpPr>
        <p:spPr>
          <a:xfrm>
            <a:off x="151002" y="243281"/>
            <a:ext cx="11761365" cy="6467912"/>
          </a:xfrm>
          <a:prstGeom prst="rect">
            <a:avLst/>
          </a:prstGeom>
          <a:noFill/>
          <a:ln cap="flat" cmpd="sng" w="57150">
            <a:solidFill>
              <a:srgbClr val="0EB806"/>
            </a:solidFill>
            <a:prstDash val="lg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17"/>
          <p:cNvSpPr txBox="1"/>
          <p:nvPr/>
        </p:nvSpPr>
        <p:spPr>
          <a:xfrm>
            <a:off x="430984" y="520511"/>
            <a:ext cx="11201400" cy="58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Equatorial Guinea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  Meaning: A truly wise person knows he or she cannot know everything.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IT IS AN EASIER LIFE WHEN YOU LET SOMEONE ELSE THINK FOR YOU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IT IS BETTER TO BE A HAPPY FOOL THAN TO BE SMART AND UNHAPPY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TOO MUCH THINKING GIVES YOU A HEADACHE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A WISE WOMAN NEVER KNOWS EVERYTHING. ONLY A FOOL DOES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17"/>
          <p:cNvSpPr/>
          <p:nvPr/>
        </p:nvSpPr>
        <p:spPr>
          <a:xfrm>
            <a:off x="430983" y="1131146"/>
            <a:ext cx="11201400" cy="1247700"/>
          </a:xfrm>
          <a:prstGeom prst="ellipse">
            <a:avLst/>
          </a:prstGeom>
          <a:solidFill>
            <a:srgbClr val="FBE4D4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6" name="Google Shape;226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07484" y="369158"/>
            <a:ext cx="114300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7" name="Google Shape;227;p17"/>
          <p:cNvSpPr txBox="1"/>
          <p:nvPr/>
        </p:nvSpPr>
        <p:spPr>
          <a:xfrm>
            <a:off x="11105640" y="389851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17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8"/>
          <p:cNvSpPr/>
          <p:nvPr/>
        </p:nvSpPr>
        <p:spPr>
          <a:xfrm>
            <a:off x="159391" y="260059"/>
            <a:ext cx="11811699" cy="6337882"/>
          </a:xfrm>
          <a:prstGeom prst="roundRect">
            <a:avLst>
              <a:gd fmla="val 16667" name="adj"/>
            </a:avLst>
          </a:prstGeom>
          <a:noFill/>
          <a:ln cap="flat" cmpd="sng" w="57150">
            <a:solidFill>
              <a:srgbClr val="FFF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18"/>
          <p:cNvSpPr txBox="1"/>
          <p:nvPr/>
        </p:nvSpPr>
        <p:spPr>
          <a:xfrm>
            <a:off x="561975" y="419100"/>
            <a:ext cx="11201400" cy="65556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Lebanon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 Meaning: There will be hardships along the way when you follow your dreams. You must take the bad with the good.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</a:t>
            </a:r>
            <a:r>
              <a:rPr b="1" i="0" lang="en-US" sz="28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SHE WHO ENJOYS MONEY MUST WORK HARD FOR IT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</a:t>
            </a:r>
            <a:r>
              <a:rPr b="1" i="0" lang="en-US" sz="28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SHE WHO ENJOYS HONEY MUST ENDURE THE STINGS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</a:t>
            </a:r>
            <a:r>
              <a:rPr b="1" i="0" lang="en-US" sz="28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WE SHOULD NEVER EAT BEE SPIT OR PUT IT IN OUR TEA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Arial"/>
              <a:buAutoNum type="alphaUcPeriod" startAt="4"/>
            </a:pPr>
            <a:r>
              <a:rPr b="1" i="0" lang="en-US" sz="28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IT IS BETTER TO BUY HONEY FROM A STORE WHERE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    THERE ARE NO BEES TO STING YOU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18"/>
          <p:cNvSpPr/>
          <p:nvPr/>
        </p:nvSpPr>
        <p:spPr>
          <a:xfrm>
            <a:off x="561975" y="1320157"/>
            <a:ext cx="11201400" cy="1181100"/>
          </a:xfrm>
          <a:prstGeom prst="flowChartAlternateProcess">
            <a:avLst/>
          </a:prstGeom>
          <a:solidFill>
            <a:srgbClr val="C55A1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5" name="Google Shape;235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616468" y="379558"/>
            <a:ext cx="114300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Google Shape;236;p18"/>
          <p:cNvSpPr txBox="1"/>
          <p:nvPr/>
        </p:nvSpPr>
        <p:spPr>
          <a:xfrm>
            <a:off x="10802776" y="517422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18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9"/>
          <p:cNvSpPr/>
          <p:nvPr/>
        </p:nvSpPr>
        <p:spPr>
          <a:xfrm>
            <a:off x="260059" y="234892"/>
            <a:ext cx="11671882" cy="6388216"/>
          </a:xfrm>
          <a:prstGeom prst="snip1Rect">
            <a:avLst>
              <a:gd fmla="val 16667" name="adj"/>
            </a:avLst>
          </a:prstGeom>
          <a:noFill/>
          <a:ln cap="flat" cmpd="sng" w="76200">
            <a:solidFill>
              <a:srgbClr val="92D050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19"/>
          <p:cNvSpPr txBox="1"/>
          <p:nvPr/>
        </p:nvSpPr>
        <p:spPr>
          <a:xfrm>
            <a:off x="561975" y="419100"/>
            <a:ext cx="11201400" cy="6678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North Korea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  Meaning: </a:t>
            </a: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Our anger might sometimes hurt someone else, but it always hurts us.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Calibri"/>
              <a:buAutoNum type="alphaUcPeriod"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IF YOU KICK A STONE IN ANGER, YOU WILL HURT YOUR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      FOOT</a:t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B.  IT IS BETTER TO KICK A BIG FLUFFY PILLOW, THAN A 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     STONE</a:t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C.  WEAR SHOES IF YOU KICK A STONE</a:t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D.  WALK ON A PATH WHERE THERE ARE NO STONES</a:t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19"/>
          <p:cNvSpPr/>
          <p:nvPr/>
        </p:nvSpPr>
        <p:spPr>
          <a:xfrm>
            <a:off x="562050" y="1228565"/>
            <a:ext cx="11067900" cy="895200"/>
          </a:xfrm>
          <a:prstGeom prst="snip1Rect">
            <a:avLst>
              <a:gd fmla="val 16667" name="adj"/>
            </a:avLst>
          </a:prstGeom>
          <a:solidFill>
            <a:srgbClr val="FFD966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Flag of North Korea - Wikipedia" id="244" name="Google Shape;244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57948" y="419100"/>
            <a:ext cx="1374775" cy="687388"/>
          </a:xfrm>
          <a:prstGeom prst="rect">
            <a:avLst/>
          </a:prstGeom>
          <a:noFill/>
          <a:ln>
            <a:noFill/>
          </a:ln>
        </p:spPr>
      </p:pic>
      <p:sp>
        <p:nvSpPr>
          <p:cNvPr id="245" name="Google Shape;245;p19"/>
          <p:cNvSpPr txBox="1"/>
          <p:nvPr/>
        </p:nvSpPr>
        <p:spPr>
          <a:xfrm>
            <a:off x="10538400" y="491168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19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/>
          <p:nvPr/>
        </p:nvSpPr>
        <p:spPr>
          <a:xfrm>
            <a:off x="369116" y="335559"/>
            <a:ext cx="11299969" cy="6358855"/>
          </a:xfrm>
          <a:prstGeom prst="round1Rect">
            <a:avLst>
              <a:gd fmla="val 16667" name="adj"/>
            </a:avLst>
          </a:prstGeom>
          <a:noFill/>
          <a:ln cap="flat" cmpd="sng" w="57150">
            <a:solidFill>
              <a:srgbClr val="31538F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522915" y="335559"/>
            <a:ext cx="11146170" cy="74379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Proverb from Armenia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A  Meaning: You need to be willing to do something and you also have to know how to do it.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A. TO BE WILLING IS ONLY HALF OF THE TASK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B. RELAX. SOMEONE ELSE WILL HELP OUT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C. BRING A NOTE FROM THE DOCTOR SO YOU WON’T HAVE TO WORK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D . TO BE WILLING IS THREE QUARTERS OF THE TASK 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b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Google Shape;9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314618" y="415684"/>
            <a:ext cx="114300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"/>
          <p:cNvSpPr/>
          <p:nvPr/>
        </p:nvSpPr>
        <p:spPr>
          <a:xfrm>
            <a:off x="603900" y="1298633"/>
            <a:ext cx="10984200" cy="963900"/>
          </a:xfrm>
          <a:prstGeom prst="rect">
            <a:avLst/>
          </a:prstGeom>
          <a:solidFill>
            <a:srgbClr val="EDB9C8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10611417" y="624459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0"/>
          <p:cNvSpPr/>
          <p:nvPr/>
        </p:nvSpPr>
        <p:spPr>
          <a:xfrm>
            <a:off x="159391" y="260059"/>
            <a:ext cx="11811699" cy="6337882"/>
          </a:xfrm>
          <a:prstGeom prst="roundRect">
            <a:avLst>
              <a:gd fmla="val 16667" name="adj"/>
            </a:avLst>
          </a:prstGeom>
          <a:noFill/>
          <a:ln cap="flat" cmpd="sng" w="57150">
            <a:solidFill>
              <a:srgbClr val="33996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20"/>
          <p:cNvSpPr txBox="1"/>
          <p:nvPr/>
        </p:nvSpPr>
        <p:spPr>
          <a:xfrm>
            <a:off x="571500" y="762000"/>
            <a:ext cx="11201400" cy="483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Grenada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  Meaning: Time continues day after day with or without us.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</a:t>
            </a: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THE SUN IS FASTER THAN THE MOON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NO MATTER HOW FAST MOONLIGHT RUNS, DAYLIGHT CATCHES UP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65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</a:t>
            </a: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YOU CAN WALK ON THE MOON, BUT NOT ON THE SUN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WE SHOULD ALL SLOW DOWN AND ENJOY LIFE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20"/>
          <p:cNvSpPr/>
          <p:nvPr/>
        </p:nvSpPr>
        <p:spPr>
          <a:xfrm>
            <a:off x="159410" y="1513675"/>
            <a:ext cx="10725300" cy="924000"/>
          </a:xfrm>
          <a:prstGeom prst="ellipse">
            <a:avLst/>
          </a:prstGeom>
          <a:solidFill>
            <a:srgbClr val="F810F8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3" name="Google Shape;253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494320" y="501908"/>
            <a:ext cx="114300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4" name="Google Shape;254;p20"/>
          <p:cNvSpPr txBox="1"/>
          <p:nvPr/>
        </p:nvSpPr>
        <p:spPr>
          <a:xfrm>
            <a:off x="10637320" y="571682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6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1"/>
          <p:cNvSpPr/>
          <p:nvPr/>
        </p:nvSpPr>
        <p:spPr>
          <a:xfrm>
            <a:off x="209725" y="276837"/>
            <a:ext cx="11484528" cy="6291743"/>
          </a:xfrm>
          <a:prstGeom prst="snip1Rect">
            <a:avLst>
              <a:gd fmla="val 16667" name="adj"/>
            </a:avLst>
          </a:prstGeom>
          <a:noFill/>
          <a:ln cap="flat" cmpd="sng" w="76200">
            <a:solidFill>
              <a:srgbClr val="FFF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21"/>
          <p:cNvSpPr txBox="1"/>
          <p:nvPr/>
        </p:nvSpPr>
        <p:spPr>
          <a:xfrm>
            <a:off x="492853" y="451757"/>
            <a:ext cx="11201400" cy="52629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Guyana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  Meaning: Don’t let fear stop you from making needed changes in your life.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</a:t>
            </a: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CHANGE IS SCARY, SO IT DON’T DO IT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CHANGE YOUR UNDERWEAR EVERY DAY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DON’T WAIT TOO LONG TO MAKE CHANGES IN YOUR LIFE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ALWAYS TAKE A DEEP BREATH BEFORE YOU MAKE A BIG DECISION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21"/>
          <p:cNvSpPr/>
          <p:nvPr/>
        </p:nvSpPr>
        <p:spPr>
          <a:xfrm>
            <a:off x="394128" y="1183428"/>
            <a:ext cx="10972800" cy="1266825"/>
          </a:xfrm>
          <a:prstGeom prst="flowChartManualInput">
            <a:avLst/>
          </a:prstGeom>
          <a:solidFill>
            <a:srgbClr val="D632A3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2" name="Google Shape;262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7000" y="340220"/>
            <a:ext cx="114300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3" name="Google Shape;263;p21"/>
          <p:cNvSpPr txBox="1"/>
          <p:nvPr/>
        </p:nvSpPr>
        <p:spPr>
          <a:xfrm>
            <a:off x="10249031" y="547070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21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2"/>
          <p:cNvSpPr/>
          <p:nvPr/>
        </p:nvSpPr>
        <p:spPr>
          <a:xfrm>
            <a:off x="268448" y="327171"/>
            <a:ext cx="11618752" cy="6300132"/>
          </a:xfrm>
          <a:custGeom>
            <a:rect b="b" l="l" r="r" t="t"/>
            <a:pathLst>
              <a:path extrusionOk="0" h="6300132" w="11618752">
                <a:moveTo>
                  <a:pt x="0" y="0"/>
                </a:moveTo>
                <a:cubicBezTo>
                  <a:pt x="1177869" y="-5264"/>
                  <a:pt x="9820110" y="84467"/>
                  <a:pt x="11618752" y="0"/>
                </a:cubicBezTo>
                <a:cubicBezTo>
                  <a:pt x="11490579" y="1775399"/>
                  <a:pt x="11747902" y="4855013"/>
                  <a:pt x="11618752" y="6300132"/>
                </a:cubicBezTo>
                <a:cubicBezTo>
                  <a:pt x="7810141" y="6406452"/>
                  <a:pt x="1561007" y="6292483"/>
                  <a:pt x="0" y="6300132"/>
                </a:cubicBezTo>
                <a:cubicBezTo>
                  <a:pt x="160128" y="3915578"/>
                  <a:pt x="25049" y="635836"/>
                  <a:pt x="0" y="0"/>
                </a:cubicBezTo>
                <a:close/>
              </a:path>
            </a:pathLst>
          </a:custGeom>
          <a:noFill/>
          <a:ln cap="flat" cmpd="sng" w="762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22"/>
          <p:cNvSpPr txBox="1"/>
          <p:nvPr/>
        </p:nvSpPr>
        <p:spPr>
          <a:xfrm>
            <a:off x="477124" y="557269"/>
            <a:ext cx="11201400" cy="61247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Lesotho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  Meaning: It can be foolish or dangerous to blindly follow someone else’s example.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T</a:t>
            </a: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AKE OFF YOUR SHOES WHEN YOU GO SWIMMING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B.  ONE SHOULD NOT FOLLOW CROCODILE FOOTSTEPS INTO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      THE WATER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</a:t>
            </a: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 IF YOU FLOAT ON THE WATER, YOU WON’T LEAVE ANY 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      FOOTPRINTS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</a:t>
            </a: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ONE SHOULD NOT FOLLOW FOOTPRINTS INTO THE WATER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22"/>
          <p:cNvSpPr/>
          <p:nvPr/>
        </p:nvSpPr>
        <p:spPr>
          <a:xfrm>
            <a:off x="477124" y="1468825"/>
            <a:ext cx="10773600" cy="1152600"/>
          </a:xfrm>
          <a:prstGeom prst="snip1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1" name="Google Shape;271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455649" y="557269"/>
            <a:ext cx="114300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72" name="Google Shape;272;p22"/>
          <p:cNvSpPr txBox="1"/>
          <p:nvPr/>
        </p:nvSpPr>
        <p:spPr>
          <a:xfrm>
            <a:off x="10637320" y="571682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22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1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3"/>
          <p:cNvSpPr/>
          <p:nvPr/>
        </p:nvSpPr>
        <p:spPr>
          <a:xfrm>
            <a:off x="286624" y="376157"/>
            <a:ext cx="11618752" cy="6300132"/>
          </a:xfrm>
          <a:prstGeom prst="rect">
            <a:avLst/>
          </a:prstGeom>
          <a:noFill/>
          <a:ln cap="flat" cmpd="sng" w="76200">
            <a:solidFill>
              <a:srgbClr val="BB0386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23"/>
          <p:cNvSpPr txBox="1"/>
          <p:nvPr/>
        </p:nvSpPr>
        <p:spPr>
          <a:xfrm>
            <a:off x="703976" y="787977"/>
            <a:ext cx="11201400" cy="56938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Brazil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 Meaning: Giving to others pleases God.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lphaUcPeriod"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GIVING TO THE POOR IS A PATHWAY TO GOD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65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TAKING FROM THE RICH MAKES MORE CENTS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RICH PEOPLE MAKE TOO MUCH MONEY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TAKING FROM THE POOR MAKES YOU POORER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23"/>
          <p:cNvSpPr/>
          <p:nvPr/>
        </p:nvSpPr>
        <p:spPr>
          <a:xfrm>
            <a:off x="590223" y="1428198"/>
            <a:ext cx="9042300" cy="12288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0" name="Google Shape;280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423399" y="666200"/>
            <a:ext cx="114300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1" name="Google Shape;281;p23"/>
          <p:cNvSpPr txBox="1"/>
          <p:nvPr/>
        </p:nvSpPr>
        <p:spPr>
          <a:xfrm>
            <a:off x="10637320" y="571682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23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822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4"/>
          <p:cNvSpPr/>
          <p:nvPr/>
        </p:nvSpPr>
        <p:spPr>
          <a:xfrm>
            <a:off x="167780" y="201336"/>
            <a:ext cx="11744587" cy="6308521"/>
          </a:xfrm>
          <a:prstGeom prst="flowChartTerminator">
            <a:avLst/>
          </a:prstGeom>
          <a:noFill/>
          <a:ln cap="flat" cmpd="sng" w="76200">
            <a:solidFill>
              <a:srgbClr val="EDB9C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Google Shape;287;p24"/>
          <p:cNvSpPr txBox="1"/>
          <p:nvPr/>
        </p:nvSpPr>
        <p:spPr>
          <a:xfrm>
            <a:off x="990600" y="806904"/>
            <a:ext cx="11201400" cy="6299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Oman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 Meaning: We are all a mixture of perfections and imperfections.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A STUFFY NOSE IS STILL A PART OF YOU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</a:t>
            </a: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YOUR NOSE IS A PART OF YOU, EVEN IF IT IS CROOKED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</a:t>
            </a: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BETTER TO HAVE A CROOKED NOSE THAN A CROOKED LEG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</a:t>
            </a: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A BIG NOSE IS A SIGN OF A BIG HEART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6550" lvl="0" marL="51435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44500" lvl="0" marL="51435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t/>
            </a:r>
            <a:endParaRPr b="1" i="0" sz="1100" u="none" cap="none" strike="noStrike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24"/>
          <p:cNvSpPr/>
          <p:nvPr/>
        </p:nvSpPr>
        <p:spPr>
          <a:xfrm>
            <a:off x="692029" y="1568879"/>
            <a:ext cx="10308900" cy="839100"/>
          </a:xfrm>
          <a:prstGeom prst="snip1Rect">
            <a:avLst>
              <a:gd fmla="val 16667" name="adj"/>
            </a:avLst>
          </a:prstGeom>
          <a:solidFill>
            <a:schemeClr val="accent4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9" name="Google Shape;289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46507" y="591697"/>
            <a:ext cx="1143000" cy="762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290" name="Google Shape;290;p24"/>
          <p:cNvSpPr txBox="1"/>
          <p:nvPr/>
        </p:nvSpPr>
        <p:spPr>
          <a:xfrm>
            <a:off x="10322841" y="742900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24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822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5"/>
          <p:cNvSpPr/>
          <p:nvPr/>
        </p:nvSpPr>
        <p:spPr>
          <a:xfrm>
            <a:off x="219248" y="283128"/>
            <a:ext cx="11782251" cy="6291743"/>
          </a:xfrm>
          <a:prstGeom prst="snip1Rect">
            <a:avLst>
              <a:gd fmla="val 13841" name="adj"/>
            </a:avLst>
          </a:prstGeom>
          <a:noFill/>
          <a:ln cap="flat" cmpd="sng" w="76200">
            <a:solidFill>
              <a:srgbClr val="FF006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Google Shape;296;p25"/>
          <p:cNvSpPr txBox="1"/>
          <p:nvPr/>
        </p:nvSpPr>
        <p:spPr>
          <a:xfrm>
            <a:off x="314324" y="476250"/>
            <a:ext cx="11782251" cy="69865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Proverb of Lithuania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C  Meaning:  Intelligence, and nothing else, is the only cure for stupidity.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A. THERE IS NO MEDICINE THAT CAN CURE A BAD HAIRCUT</a:t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B.  EATING LOTS OF SPINACH CAN MAKE YOU SMARTER</a:t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C.  THERE IS NO MEDICINE THAT CAN CURE STUPIDITY</a:t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D.  THERE IS NO MEDICINE THAT CAN CURE A PERSON WHO IS A KNOW-IT-ALL</a:t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b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25"/>
          <p:cNvSpPr/>
          <p:nvPr/>
        </p:nvSpPr>
        <p:spPr>
          <a:xfrm>
            <a:off x="392824" y="1027228"/>
            <a:ext cx="11435100" cy="1240200"/>
          </a:xfrm>
          <a:prstGeom prst="ellipse">
            <a:avLst/>
          </a:prstGeom>
          <a:solidFill>
            <a:srgbClr val="F4B08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8" name="Google Shape;298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03514" y="352877"/>
            <a:ext cx="114300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9" name="Google Shape;299;p25"/>
          <p:cNvSpPr txBox="1"/>
          <p:nvPr/>
        </p:nvSpPr>
        <p:spPr>
          <a:xfrm>
            <a:off x="10879088" y="591657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25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26"/>
          <p:cNvSpPr/>
          <p:nvPr/>
        </p:nvSpPr>
        <p:spPr>
          <a:xfrm>
            <a:off x="321578" y="188752"/>
            <a:ext cx="11670178" cy="6478747"/>
          </a:xfrm>
          <a:prstGeom prst="flowChartAlternateProcess">
            <a:avLst/>
          </a:prstGeom>
          <a:noFill/>
          <a:ln cap="flat" cmpd="sng" w="762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5" name="Google Shape;305;p26"/>
          <p:cNvSpPr txBox="1"/>
          <p:nvPr/>
        </p:nvSpPr>
        <p:spPr>
          <a:xfrm>
            <a:off x="442912" y="673100"/>
            <a:ext cx="11548844" cy="48320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Eritrea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 Meaning: </a:t>
            </a: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We can learn a lot from the people who came before us.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A.  WHEN A ROAD LEADS SOMEWHERE GOOD, IT IS WELL TRAVELED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B.  THE WISE YOGI SAYS: WHEN YOU COME TO A FORK IN THE ROAD, TAKE IT</a:t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C.  ALWAYS HAVE ROAD MAPS WHEN YOU TRAVEL</a:t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D.  WHEN A ROAD LEADS SOMEWHERE BAD, IT IS ALSO WELL TRAVELED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26"/>
          <p:cNvSpPr/>
          <p:nvPr/>
        </p:nvSpPr>
        <p:spPr>
          <a:xfrm>
            <a:off x="603212" y="1595850"/>
            <a:ext cx="10905600" cy="626400"/>
          </a:xfrm>
          <a:prstGeom prst="homePlate">
            <a:avLst>
              <a:gd fmla="val 50000" name="adj"/>
            </a:avLst>
          </a:prstGeom>
          <a:solidFill>
            <a:srgbClr val="FFFF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7" name="Google Shape;307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566382" y="430926"/>
            <a:ext cx="114300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08" name="Google Shape;308;p26"/>
          <p:cNvSpPr txBox="1"/>
          <p:nvPr/>
        </p:nvSpPr>
        <p:spPr>
          <a:xfrm>
            <a:off x="10830716" y="529183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26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822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27"/>
          <p:cNvSpPr/>
          <p:nvPr/>
        </p:nvSpPr>
        <p:spPr>
          <a:xfrm>
            <a:off x="151002" y="243281"/>
            <a:ext cx="11761365" cy="6467912"/>
          </a:xfrm>
          <a:prstGeom prst="rect">
            <a:avLst/>
          </a:prstGeom>
          <a:noFill/>
          <a:ln cap="flat" cmpd="sng" w="57150">
            <a:solidFill>
              <a:srgbClr val="31538F"/>
            </a:solidFill>
            <a:prstDash val="lg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p27"/>
          <p:cNvSpPr txBox="1"/>
          <p:nvPr/>
        </p:nvSpPr>
        <p:spPr>
          <a:xfrm>
            <a:off x="548388" y="584200"/>
            <a:ext cx="114204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Albania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Meaning: </a:t>
            </a: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The weaker the argument is, the </a:t>
            </a:r>
            <a:r>
              <a:rPr b="1" lang="en-US" sz="2800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stronger a</a:t>
            </a: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re the</a:t>
            </a:r>
            <a:r>
              <a:rPr b="1" lang="en-US" sz="2800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words</a:t>
            </a:r>
            <a:r>
              <a:rPr b="1" lang="en-US" sz="2800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 used</a:t>
            </a:r>
            <a:endParaRPr b="1" sz="2800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en-US" sz="2800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 to defend it.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A.  LIFT WEIGHTS – NOT WORDS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B.  IT IS BETTER TO WHISPER WHEN YOU ARGUE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C.  THE WEAKER THE ARGUMENT, THE STRONGER THE WORDS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D.  SPEAKING LOUDLY DOES NOT MAKE YOU RIGHT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p27"/>
          <p:cNvSpPr/>
          <p:nvPr/>
        </p:nvSpPr>
        <p:spPr>
          <a:xfrm>
            <a:off x="428462" y="1456850"/>
            <a:ext cx="11013600" cy="789000"/>
          </a:xfrm>
          <a:prstGeom prst="snip2DiagRect">
            <a:avLst>
              <a:gd fmla="val 0" name="adj1"/>
              <a:gd fmla="val 16667" name="adj2"/>
            </a:avLst>
          </a:prstGeom>
          <a:solidFill>
            <a:srgbClr val="D4345A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6" name="Google Shape;316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14725" y="472896"/>
            <a:ext cx="114300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17" name="Google Shape;317;p27"/>
          <p:cNvSpPr txBox="1"/>
          <p:nvPr/>
        </p:nvSpPr>
        <p:spPr>
          <a:xfrm>
            <a:off x="11145998" y="522840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27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822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8"/>
          <p:cNvSpPr/>
          <p:nvPr/>
        </p:nvSpPr>
        <p:spPr>
          <a:xfrm>
            <a:off x="192947" y="236814"/>
            <a:ext cx="11702642" cy="6346272"/>
          </a:xfrm>
          <a:custGeom>
            <a:rect b="b" l="l" r="r" t="t"/>
            <a:pathLst>
              <a:path extrusionOk="0" h="6346272" w="11702642">
                <a:moveTo>
                  <a:pt x="0" y="0"/>
                </a:moveTo>
                <a:cubicBezTo>
                  <a:pt x="1505036" y="-5264"/>
                  <a:pt x="9878820" y="84467"/>
                  <a:pt x="11702642" y="0"/>
                </a:cubicBezTo>
                <a:cubicBezTo>
                  <a:pt x="11574469" y="1189101"/>
                  <a:pt x="11831792" y="3919991"/>
                  <a:pt x="11702642" y="6346272"/>
                </a:cubicBezTo>
                <a:cubicBezTo>
                  <a:pt x="7952754" y="6452592"/>
                  <a:pt x="2072745" y="6338623"/>
                  <a:pt x="0" y="6346272"/>
                </a:cubicBezTo>
                <a:cubicBezTo>
                  <a:pt x="160128" y="3412162"/>
                  <a:pt x="25049" y="2860349"/>
                  <a:pt x="0" y="0"/>
                </a:cubicBezTo>
                <a:close/>
              </a:path>
            </a:pathLst>
          </a:custGeom>
          <a:noFill/>
          <a:ln cap="flat" cmpd="sng" w="76200">
            <a:solidFill>
              <a:srgbClr val="338B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3" name="Google Shape;323;p28"/>
          <p:cNvSpPr txBox="1"/>
          <p:nvPr/>
        </p:nvSpPr>
        <p:spPr>
          <a:xfrm>
            <a:off x="495300" y="638175"/>
            <a:ext cx="11201400" cy="52629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South Korea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  Meaning:</a:t>
            </a: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 Only someone who has suffered can understand someone else’s suffering.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A.  A WIDOWER IS SOON SURROUNDED BY WIDOWS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B.  THERE ARE MORE WIDOWS THAN WIDOWERS IN THE WORLD</a:t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C.  BETTER TO STAY SINGLE AND STAY HAPPY</a:t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D.  A WIDOWER KNOWS A WIDOW'S SORROW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4" name="Google Shape;324;p28"/>
          <p:cNvSpPr/>
          <p:nvPr/>
        </p:nvSpPr>
        <p:spPr>
          <a:xfrm>
            <a:off x="495300" y="1527122"/>
            <a:ext cx="10885200" cy="1002000"/>
          </a:xfrm>
          <a:prstGeom prst="rect">
            <a:avLst/>
          </a:prstGeom>
          <a:solidFill>
            <a:srgbClr val="C4E0B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25" name="Google Shape;325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61306" y="492992"/>
            <a:ext cx="1143000" cy="762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326" name="Google Shape;326;p28"/>
          <p:cNvSpPr txBox="1"/>
          <p:nvPr/>
        </p:nvSpPr>
        <p:spPr>
          <a:xfrm>
            <a:off x="10904306" y="570502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28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29"/>
          <p:cNvSpPr/>
          <p:nvPr/>
        </p:nvSpPr>
        <p:spPr>
          <a:xfrm>
            <a:off x="159391" y="260059"/>
            <a:ext cx="11811699" cy="6337882"/>
          </a:xfrm>
          <a:prstGeom prst="roundRect">
            <a:avLst>
              <a:gd fmla="val 16667" name="adj"/>
            </a:avLst>
          </a:prstGeom>
          <a:noFill/>
          <a:ln cap="flat" cmpd="sng" w="57150">
            <a:solidFill>
              <a:srgbClr val="7030A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2" name="Google Shape;332;p29"/>
          <p:cNvSpPr txBox="1"/>
          <p:nvPr/>
        </p:nvSpPr>
        <p:spPr>
          <a:xfrm>
            <a:off x="769690" y="526759"/>
            <a:ext cx="11201400" cy="74097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the Dominican Republic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 Meaning: </a:t>
            </a: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Don’t spend your time worrying so much about what may happen in the future. Concentrate on what you need to do today.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14350" lvl="0" marL="51435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Calibri"/>
              <a:buAutoNum type="alphaUcPeriod"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A RAIN THAT IS GOING TO FALL IN THE FUTURE DOESN'T MAKE YOU   WET TODAY</a:t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B.  IF IT IS GOING TO RAIN, WEAR A RAINCOAT</a:t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C.  WEAR A RAINCOAT EVERY DAY JUST IN CASE</a:t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D.  DON’T LEAVE YOUR HOUSE BECAUSE IT MIGHT RAIN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b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Google Shape;333;p29"/>
          <p:cNvSpPr/>
          <p:nvPr/>
        </p:nvSpPr>
        <p:spPr>
          <a:xfrm>
            <a:off x="559490" y="1248685"/>
            <a:ext cx="11073000" cy="1102200"/>
          </a:xfrm>
          <a:prstGeom prst="flowChartAlternateProcess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4" name="Google Shape;334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601485" y="373372"/>
            <a:ext cx="114300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35" name="Google Shape;335;p29"/>
          <p:cNvSpPr txBox="1"/>
          <p:nvPr/>
        </p:nvSpPr>
        <p:spPr>
          <a:xfrm>
            <a:off x="10637320" y="571682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29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"/>
          <p:cNvSpPr/>
          <p:nvPr/>
        </p:nvSpPr>
        <p:spPr>
          <a:xfrm>
            <a:off x="276837" y="260059"/>
            <a:ext cx="11409027" cy="6333688"/>
          </a:xfrm>
          <a:prstGeom prst="roundRect">
            <a:avLst>
              <a:gd fmla="val 16667" name="adj"/>
            </a:avLst>
          </a:prstGeom>
          <a:noFill/>
          <a:ln cap="flat" cmpd="sng" w="5715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/>
          <p:cNvSpPr txBox="1"/>
          <p:nvPr/>
        </p:nvSpPr>
        <p:spPr>
          <a:xfrm>
            <a:off x="506135" y="714375"/>
            <a:ext cx="11092200" cy="612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Proverb from Cameroon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D  Meaning: We learn new things about ourselves and others from asking questions. Sometime this means we may have to change our behavior.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A. HE WHO KNOWS ALL THE ANSWERS DOESN’T NEED QUESTIONS</a:t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B. ASKING QUESTIONS CAN GIVE YOU A BAD HEADACHE</a:t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C. USE AN ANSWERING MACHINE, BUT DON’T CALL BACK</a:t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D. HE WHO ASKS QUESTIONS CANNOT AVOID THE ANSWERS</a:t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4" name="Google Shape;10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62772" y="468993"/>
            <a:ext cx="114300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2"/>
          <p:cNvSpPr/>
          <p:nvPr/>
        </p:nvSpPr>
        <p:spPr>
          <a:xfrm>
            <a:off x="514460" y="1700925"/>
            <a:ext cx="10933800" cy="1021200"/>
          </a:xfrm>
          <a:prstGeom prst="round1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2"/>
          <p:cNvSpPr txBox="1"/>
          <p:nvPr/>
        </p:nvSpPr>
        <p:spPr>
          <a:xfrm>
            <a:off x="10548671" y="588383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7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7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7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42"/>
          <p:cNvSpPr/>
          <p:nvPr/>
        </p:nvSpPr>
        <p:spPr>
          <a:xfrm>
            <a:off x="321578" y="188753"/>
            <a:ext cx="11548844" cy="6430162"/>
          </a:xfrm>
          <a:prstGeom prst="flowChartAlternateProcess">
            <a:avLst/>
          </a:prstGeom>
          <a:noFill/>
          <a:ln cap="flat" cmpd="sng" w="7620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1" name="Google Shape;341;p42"/>
          <p:cNvSpPr txBox="1"/>
          <p:nvPr/>
        </p:nvSpPr>
        <p:spPr>
          <a:xfrm>
            <a:off x="443568" y="506186"/>
            <a:ext cx="11201400" cy="48320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Kenya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 Meaning: Physical force can not solve most of our problems.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A PERSON WHO ALWAYS USES FORCE, IS AFRAID OF THINKING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A PERSON WHO ALWAYS USES FORCE, HAS BIG ARMS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A PERSON WHO ALWAYS USES FORCE, BELONGS IN THE ARMY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A PERSON WHO ALWAYS USES FORCE, IS ACTUALLY WEAK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p42"/>
          <p:cNvSpPr/>
          <p:nvPr/>
        </p:nvSpPr>
        <p:spPr>
          <a:xfrm>
            <a:off x="538378" y="1094889"/>
            <a:ext cx="11011800" cy="12339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F5F513"/>
          </a:solidFill>
          <a:ln cap="flat" cmpd="sng" w="25400">
            <a:solidFill>
              <a:srgbClr val="31538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3" name="Google Shape;343;p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449249" y="411038"/>
            <a:ext cx="114300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4" name="Google Shape;344;p42"/>
          <p:cNvSpPr txBox="1"/>
          <p:nvPr/>
        </p:nvSpPr>
        <p:spPr>
          <a:xfrm>
            <a:off x="10637320" y="571682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30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30"/>
          <p:cNvSpPr/>
          <p:nvPr/>
        </p:nvSpPr>
        <p:spPr>
          <a:xfrm>
            <a:off x="205662" y="276226"/>
            <a:ext cx="11780676" cy="6351078"/>
          </a:xfrm>
          <a:custGeom>
            <a:rect b="b" l="l" r="r" t="t"/>
            <a:pathLst>
              <a:path extrusionOk="0" h="6351078" w="11780676">
                <a:moveTo>
                  <a:pt x="0" y="0"/>
                </a:moveTo>
                <a:cubicBezTo>
                  <a:pt x="2198556" y="-5264"/>
                  <a:pt x="6388736" y="84467"/>
                  <a:pt x="11780676" y="0"/>
                </a:cubicBezTo>
                <a:cubicBezTo>
                  <a:pt x="11652503" y="781052"/>
                  <a:pt x="11909826" y="3297614"/>
                  <a:pt x="11780676" y="6351078"/>
                </a:cubicBezTo>
                <a:cubicBezTo>
                  <a:pt x="8085412" y="6457398"/>
                  <a:pt x="1770377" y="6343429"/>
                  <a:pt x="0" y="6351078"/>
                </a:cubicBezTo>
                <a:cubicBezTo>
                  <a:pt x="160128" y="3969197"/>
                  <a:pt x="25049" y="1864084"/>
                  <a:pt x="0" y="0"/>
                </a:cubicBezTo>
                <a:close/>
              </a:path>
            </a:pathLst>
          </a:custGeom>
          <a:noFill/>
          <a:ln cap="flat" cmpd="sng" w="76200">
            <a:solidFill>
              <a:srgbClr val="FFC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0" name="Google Shape;350;p30"/>
          <p:cNvSpPr txBox="1"/>
          <p:nvPr/>
        </p:nvSpPr>
        <p:spPr>
          <a:xfrm>
            <a:off x="367586" y="669899"/>
            <a:ext cx="11618700" cy="634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Israel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  Meaning: A mother and a child create their own special language.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Calibri"/>
              <a:buAutoNum type="alphaUcPeriod"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A MOTHER IS TAUGHT TO UNDERSTAND BABY TALK AT BABY TALK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      SCHOOL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</a:t>
            </a: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A FATHER IS CLUELESS AS TO WHAT A BABY IS TRYING TO SAY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</a:t>
            </a: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 A MOTHER UNDERSTANDS WHAT A CHILD DOES NOT SAY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</a:t>
            </a: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CHILDREN SHOULD NOT SPEAK UNLESS THEY ARE SPOKEN TO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b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Google Shape;351;p30"/>
          <p:cNvSpPr/>
          <p:nvPr/>
        </p:nvSpPr>
        <p:spPr>
          <a:xfrm>
            <a:off x="296136" y="1269702"/>
            <a:ext cx="11118900" cy="1041600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2" name="Google Shape;352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812677" y="507702"/>
            <a:ext cx="114300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30"/>
          <p:cNvSpPr txBox="1"/>
          <p:nvPr/>
        </p:nvSpPr>
        <p:spPr>
          <a:xfrm>
            <a:off x="10955677" y="612522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31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31"/>
          <p:cNvSpPr/>
          <p:nvPr/>
        </p:nvSpPr>
        <p:spPr>
          <a:xfrm>
            <a:off x="100668" y="75502"/>
            <a:ext cx="11702642" cy="6618914"/>
          </a:xfrm>
          <a:prstGeom prst="round2DiagRect">
            <a:avLst>
              <a:gd fmla="val 16667" name="adj1"/>
              <a:gd fmla="val 0" name="adj2"/>
            </a:avLst>
          </a:prstGeom>
          <a:noFill/>
          <a:ln cap="flat" cmpd="sng" w="76200">
            <a:solidFill>
              <a:srgbClr val="7A447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9" name="Google Shape;359;p31"/>
          <p:cNvSpPr txBox="1"/>
          <p:nvPr/>
        </p:nvSpPr>
        <p:spPr>
          <a:xfrm>
            <a:off x="266700" y="571499"/>
            <a:ext cx="11536610" cy="48320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Nepal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 Meaning: </a:t>
            </a: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It is what we do with our money that can be either good or bad.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A. WEALTH CAN BE BOTH AN ENEMY AND A FRIEND</a:t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B. THERE IS NO SUCH THING AS HAVING TOO MUCH MONEY</a:t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C. IT’S BETTER TO HAVE A RICH GRANDMOTHER THAN A POOR GIRLFRIEND</a:t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D. A FRIEND WITH MONEY IS THE BEST FRIEND YOU HAVE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0" name="Google Shape;360;p31"/>
          <p:cNvSpPr/>
          <p:nvPr/>
        </p:nvSpPr>
        <p:spPr>
          <a:xfrm>
            <a:off x="260699" y="1094903"/>
            <a:ext cx="11382600" cy="12651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FA0EFA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61" name="Google Shape;361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371778" y="326953"/>
            <a:ext cx="114300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2" name="Google Shape;362;p31"/>
          <p:cNvSpPr txBox="1"/>
          <p:nvPr/>
        </p:nvSpPr>
        <p:spPr>
          <a:xfrm>
            <a:off x="10637320" y="571682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32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32"/>
          <p:cNvSpPr/>
          <p:nvPr/>
        </p:nvSpPr>
        <p:spPr>
          <a:xfrm>
            <a:off x="209725" y="276838"/>
            <a:ext cx="11772550" cy="6254592"/>
          </a:xfrm>
          <a:prstGeom prst="snip1Rect">
            <a:avLst>
              <a:gd fmla="val 16667" name="adj"/>
            </a:avLst>
          </a:prstGeom>
          <a:noFill/>
          <a:ln cap="flat" cmpd="sng" w="76200">
            <a:solidFill>
              <a:srgbClr val="FF99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8" name="Google Shape;368;p32"/>
          <p:cNvSpPr txBox="1"/>
          <p:nvPr/>
        </p:nvSpPr>
        <p:spPr>
          <a:xfrm>
            <a:off x="209724" y="600428"/>
            <a:ext cx="11772600" cy="698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Niger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 Meaning: Focus on fixing your own life instead of trying to fix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someone else.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EVERY WOMAN SHOULD OWN HER OWN SEWING MACHINE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SHE WHO DOES NOT MEND HER OWN CLOTHES WILL SOON HAVE NONE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WHEN YOU LIVE IN A WARM CLIMATE, YOU DON’T NEED A LOT OF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CLOTHES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IT IS BEST TO TAKE YOUR CLOTHES TO THE TAILOR TO GET THEM MENDED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9" name="Google Shape;369;p32"/>
          <p:cNvSpPr/>
          <p:nvPr/>
        </p:nvSpPr>
        <p:spPr>
          <a:xfrm>
            <a:off x="292550" y="1452150"/>
            <a:ext cx="11106900" cy="965100"/>
          </a:xfrm>
          <a:prstGeom prst="roundRect">
            <a:avLst>
              <a:gd fmla="val 16667" name="adj"/>
            </a:avLst>
          </a:prstGeom>
          <a:solidFill>
            <a:srgbClr val="00B0F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70" name="Google Shape;370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07327" y="484052"/>
            <a:ext cx="114300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71" name="Google Shape;371;p32"/>
          <p:cNvSpPr txBox="1"/>
          <p:nvPr/>
        </p:nvSpPr>
        <p:spPr>
          <a:xfrm>
            <a:off x="10637320" y="571682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33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33"/>
          <p:cNvSpPr/>
          <p:nvPr/>
        </p:nvSpPr>
        <p:spPr>
          <a:xfrm>
            <a:off x="192947" y="255864"/>
            <a:ext cx="11702642" cy="6346272"/>
          </a:xfrm>
          <a:custGeom>
            <a:rect b="b" l="l" r="r" t="t"/>
            <a:pathLst>
              <a:path extrusionOk="0" h="6346272" w="11702642">
                <a:moveTo>
                  <a:pt x="0" y="0"/>
                </a:moveTo>
                <a:cubicBezTo>
                  <a:pt x="1505036" y="-5264"/>
                  <a:pt x="9878820" y="84467"/>
                  <a:pt x="11702642" y="0"/>
                </a:cubicBezTo>
                <a:cubicBezTo>
                  <a:pt x="11574469" y="1189101"/>
                  <a:pt x="11831792" y="3919991"/>
                  <a:pt x="11702642" y="6346272"/>
                </a:cubicBezTo>
                <a:cubicBezTo>
                  <a:pt x="7952754" y="6452592"/>
                  <a:pt x="2072745" y="6338623"/>
                  <a:pt x="0" y="6346272"/>
                </a:cubicBezTo>
                <a:cubicBezTo>
                  <a:pt x="160128" y="3412162"/>
                  <a:pt x="25049" y="2860349"/>
                  <a:pt x="0" y="0"/>
                </a:cubicBezTo>
                <a:close/>
              </a:path>
            </a:pathLst>
          </a:custGeom>
          <a:noFill/>
          <a:ln cap="flat" cmpd="sng" w="76200">
            <a:solidFill>
              <a:srgbClr val="FFF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7" name="Google Shape;377;p33"/>
          <p:cNvSpPr txBox="1"/>
          <p:nvPr/>
        </p:nvSpPr>
        <p:spPr>
          <a:xfrm>
            <a:off x="443568" y="571682"/>
            <a:ext cx="11201400" cy="48320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Rwanda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  Meaning: We are all young at the beginning of our lives.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EVERY HEN NEEDS A ROOSTER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NEVER FEED AN OMELET TO A HEN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EVERY HEN ENDS UP AT A KENTUCKY FRIED CHICKEN RESTAURANT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EVERY HEN WAS ONCE AN EGG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8" name="Google Shape;378;p33"/>
          <p:cNvSpPr/>
          <p:nvPr/>
        </p:nvSpPr>
        <p:spPr>
          <a:xfrm>
            <a:off x="192961" y="1268172"/>
            <a:ext cx="9933300" cy="1017000"/>
          </a:xfrm>
          <a:prstGeom prst="ellipse">
            <a:avLst/>
          </a:prstGeom>
          <a:solidFill>
            <a:schemeClr val="accent2"/>
          </a:solidFill>
          <a:ln cap="flat" cmpd="sng" w="25400">
            <a:solidFill>
              <a:srgbClr val="31538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9" name="Google Shape;379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658242" y="506186"/>
            <a:ext cx="114300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80" name="Google Shape;380;p33"/>
          <p:cNvSpPr txBox="1"/>
          <p:nvPr/>
        </p:nvSpPr>
        <p:spPr>
          <a:xfrm>
            <a:off x="10934941" y="625576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34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34"/>
          <p:cNvSpPr txBox="1"/>
          <p:nvPr/>
        </p:nvSpPr>
        <p:spPr>
          <a:xfrm>
            <a:off x="727570" y="402134"/>
            <a:ext cx="11296650" cy="56938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Paraguay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 Meaning: God is with you and you can always do more with His help.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</a:t>
            </a: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DO WHAT YOU CAN AND GOD WILL DO WHAT YOU CAN’T DO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</a:t>
            </a: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YOU CAN’T PLEASE EVERYONE SO DON’T TRY.  JUST PLEASE  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      YOURSELF.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</a:t>
            </a: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SOMETIMES, WE DON’T REALIZE THAT GOD IS LIGHTING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     OUR PATH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GOD MIGHT BE BUSY HELPING SOMEONE ELSE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6" name="Google Shape;386;p34"/>
          <p:cNvSpPr/>
          <p:nvPr/>
        </p:nvSpPr>
        <p:spPr>
          <a:xfrm>
            <a:off x="314325" y="133350"/>
            <a:ext cx="11709895" cy="6515100"/>
          </a:xfrm>
          <a:custGeom>
            <a:rect b="b" l="l" r="r" t="t"/>
            <a:pathLst>
              <a:path extrusionOk="0" h="6515100" w="11709895">
                <a:moveTo>
                  <a:pt x="0" y="0"/>
                </a:moveTo>
                <a:cubicBezTo>
                  <a:pt x="252695" y="-22350"/>
                  <a:pt x="374637" y="9138"/>
                  <a:pt x="571718" y="0"/>
                </a:cubicBezTo>
                <a:cubicBezTo>
                  <a:pt x="768799" y="-9138"/>
                  <a:pt x="759511" y="-7637"/>
                  <a:pt x="909239" y="0"/>
                </a:cubicBezTo>
                <a:cubicBezTo>
                  <a:pt x="1058967" y="7637"/>
                  <a:pt x="1629448" y="-27201"/>
                  <a:pt x="1832254" y="0"/>
                </a:cubicBezTo>
                <a:cubicBezTo>
                  <a:pt x="2035060" y="27201"/>
                  <a:pt x="2206335" y="27254"/>
                  <a:pt x="2403973" y="0"/>
                </a:cubicBezTo>
                <a:cubicBezTo>
                  <a:pt x="2601611" y="-27254"/>
                  <a:pt x="2858706" y="-10382"/>
                  <a:pt x="2975691" y="0"/>
                </a:cubicBezTo>
                <a:cubicBezTo>
                  <a:pt x="3092676" y="10382"/>
                  <a:pt x="3595129" y="-17635"/>
                  <a:pt x="3898706" y="0"/>
                </a:cubicBezTo>
                <a:cubicBezTo>
                  <a:pt x="4202284" y="17635"/>
                  <a:pt x="4187053" y="-13134"/>
                  <a:pt x="4353326" y="0"/>
                </a:cubicBezTo>
                <a:cubicBezTo>
                  <a:pt x="4519599" y="13134"/>
                  <a:pt x="5062610" y="34576"/>
                  <a:pt x="5276341" y="0"/>
                </a:cubicBezTo>
                <a:cubicBezTo>
                  <a:pt x="5490072" y="-34576"/>
                  <a:pt x="5982269" y="34984"/>
                  <a:pt x="6199356" y="0"/>
                </a:cubicBezTo>
                <a:cubicBezTo>
                  <a:pt x="6416444" y="-34984"/>
                  <a:pt x="6591233" y="-24958"/>
                  <a:pt x="6888174" y="0"/>
                </a:cubicBezTo>
                <a:cubicBezTo>
                  <a:pt x="7185115" y="24958"/>
                  <a:pt x="7418972" y="29748"/>
                  <a:pt x="7811189" y="0"/>
                </a:cubicBezTo>
                <a:cubicBezTo>
                  <a:pt x="8203406" y="-29748"/>
                  <a:pt x="8214136" y="-4408"/>
                  <a:pt x="8382907" y="0"/>
                </a:cubicBezTo>
                <a:cubicBezTo>
                  <a:pt x="8551678" y="4408"/>
                  <a:pt x="8676349" y="-17450"/>
                  <a:pt x="8954626" y="0"/>
                </a:cubicBezTo>
                <a:cubicBezTo>
                  <a:pt x="9232903" y="17450"/>
                  <a:pt x="9560023" y="-21346"/>
                  <a:pt x="9760542" y="0"/>
                </a:cubicBezTo>
                <a:cubicBezTo>
                  <a:pt x="9961061" y="21346"/>
                  <a:pt x="10178466" y="-21019"/>
                  <a:pt x="10332260" y="0"/>
                </a:cubicBezTo>
                <a:cubicBezTo>
                  <a:pt x="10486054" y="21019"/>
                  <a:pt x="11207099" y="7070"/>
                  <a:pt x="11709895" y="0"/>
                </a:cubicBezTo>
                <a:cubicBezTo>
                  <a:pt x="11677712" y="176641"/>
                  <a:pt x="11724600" y="598081"/>
                  <a:pt x="11709895" y="781812"/>
                </a:cubicBezTo>
                <a:cubicBezTo>
                  <a:pt x="11695190" y="965543"/>
                  <a:pt x="11713226" y="1287503"/>
                  <a:pt x="11709895" y="1498473"/>
                </a:cubicBezTo>
                <a:cubicBezTo>
                  <a:pt x="11706564" y="1709443"/>
                  <a:pt x="11684307" y="2020927"/>
                  <a:pt x="11709895" y="2215134"/>
                </a:cubicBezTo>
                <a:cubicBezTo>
                  <a:pt x="11735483" y="2409341"/>
                  <a:pt x="11720216" y="2544792"/>
                  <a:pt x="11709895" y="2671191"/>
                </a:cubicBezTo>
                <a:cubicBezTo>
                  <a:pt x="11699574" y="2797590"/>
                  <a:pt x="11685054" y="3084535"/>
                  <a:pt x="11709895" y="3192399"/>
                </a:cubicBezTo>
                <a:cubicBezTo>
                  <a:pt x="11734736" y="3300263"/>
                  <a:pt x="11740137" y="3646116"/>
                  <a:pt x="11709895" y="3909060"/>
                </a:cubicBezTo>
                <a:cubicBezTo>
                  <a:pt x="11679653" y="4172004"/>
                  <a:pt x="11709109" y="4339609"/>
                  <a:pt x="11709895" y="4495419"/>
                </a:cubicBezTo>
                <a:cubicBezTo>
                  <a:pt x="11710681" y="4651229"/>
                  <a:pt x="11735080" y="4892146"/>
                  <a:pt x="11709895" y="5016627"/>
                </a:cubicBezTo>
                <a:cubicBezTo>
                  <a:pt x="11684710" y="5141108"/>
                  <a:pt x="11736978" y="5567942"/>
                  <a:pt x="11709895" y="5733288"/>
                </a:cubicBezTo>
                <a:cubicBezTo>
                  <a:pt x="11682812" y="5898634"/>
                  <a:pt x="11686290" y="6357119"/>
                  <a:pt x="11709895" y="6515100"/>
                </a:cubicBezTo>
                <a:cubicBezTo>
                  <a:pt x="11502406" y="6517817"/>
                  <a:pt x="11171619" y="6515663"/>
                  <a:pt x="11021078" y="6515100"/>
                </a:cubicBezTo>
                <a:cubicBezTo>
                  <a:pt x="10870537" y="6514537"/>
                  <a:pt x="10658243" y="6533300"/>
                  <a:pt x="10566458" y="6515100"/>
                </a:cubicBezTo>
                <a:cubicBezTo>
                  <a:pt x="10474673" y="6496900"/>
                  <a:pt x="9981545" y="6546193"/>
                  <a:pt x="9760542" y="6515100"/>
                </a:cubicBezTo>
                <a:cubicBezTo>
                  <a:pt x="9539539" y="6484007"/>
                  <a:pt x="9477136" y="6537667"/>
                  <a:pt x="9305922" y="6515100"/>
                </a:cubicBezTo>
                <a:cubicBezTo>
                  <a:pt x="9134708" y="6492533"/>
                  <a:pt x="8682585" y="6533058"/>
                  <a:pt x="8500006" y="6515100"/>
                </a:cubicBezTo>
                <a:cubicBezTo>
                  <a:pt x="8317427" y="6497142"/>
                  <a:pt x="8294832" y="6528478"/>
                  <a:pt x="8162486" y="6515100"/>
                </a:cubicBezTo>
                <a:cubicBezTo>
                  <a:pt x="8030140" y="6501722"/>
                  <a:pt x="7541821" y="6525731"/>
                  <a:pt x="7356569" y="6515100"/>
                </a:cubicBezTo>
                <a:cubicBezTo>
                  <a:pt x="7171317" y="6504469"/>
                  <a:pt x="7035394" y="6535801"/>
                  <a:pt x="6901950" y="6515100"/>
                </a:cubicBezTo>
                <a:cubicBezTo>
                  <a:pt x="6768506" y="6494399"/>
                  <a:pt x="6685910" y="6530635"/>
                  <a:pt x="6564429" y="6515100"/>
                </a:cubicBezTo>
                <a:cubicBezTo>
                  <a:pt x="6442948" y="6499565"/>
                  <a:pt x="6209552" y="6513649"/>
                  <a:pt x="6109810" y="6515100"/>
                </a:cubicBezTo>
                <a:cubicBezTo>
                  <a:pt x="6010068" y="6516551"/>
                  <a:pt x="5645030" y="6553756"/>
                  <a:pt x="5303894" y="6515100"/>
                </a:cubicBezTo>
                <a:cubicBezTo>
                  <a:pt x="4962758" y="6476444"/>
                  <a:pt x="5075947" y="6531674"/>
                  <a:pt x="4849274" y="6515100"/>
                </a:cubicBezTo>
                <a:cubicBezTo>
                  <a:pt x="4622601" y="6498526"/>
                  <a:pt x="4629364" y="6511078"/>
                  <a:pt x="4511754" y="6515100"/>
                </a:cubicBezTo>
                <a:cubicBezTo>
                  <a:pt x="4394144" y="6519122"/>
                  <a:pt x="4176241" y="6529749"/>
                  <a:pt x="4057134" y="6515100"/>
                </a:cubicBezTo>
                <a:cubicBezTo>
                  <a:pt x="3938027" y="6500451"/>
                  <a:pt x="3651054" y="6504532"/>
                  <a:pt x="3485416" y="6515100"/>
                </a:cubicBezTo>
                <a:cubicBezTo>
                  <a:pt x="3319778" y="6525668"/>
                  <a:pt x="3086872" y="6538074"/>
                  <a:pt x="2796598" y="6515100"/>
                </a:cubicBezTo>
                <a:cubicBezTo>
                  <a:pt x="2506324" y="6492126"/>
                  <a:pt x="2513768" y="6533791"/>
                  <a:pt x="2341979" y="6515100"/>
                </a:cubicBezTo>
                <a:cubicBezTo>
                  <a:pt x="2170190" y="6496409"/>
                  <a:pt x="1812699" y="6481447"/>
                  <a:pt x="1418964" y="6515100"/>
                </a:cubicBezTo>
                <a:cubicBezTo>
                  <a:pt x="1025230" y="6548753"/>
                  <a:pt x="971516" y="6519258"/>
                  <a:pt x="730146" y="6515100"/>
                </a:cubicBezTo>
                <a:cubicBezTo>
                  <a:pt x="488776" y="6510942"/>
                  <a:pt x="332800" y="6479006"/>
                  <a:pt x="0" y="6515100"/>
                </a:cubicBezTo>
                <a:cubicBezTo>
                  <a:pt x="-10665" y="6231684"/>
                  <a:pt x="-29675" y="6042674"/>
                  <a:pt x="0" y="5798439"/>
                </a:cubicBezTo>
                <a:cubicBezTo>
                  <a:pt x="29675" y="5554204"/>
                  <a:pt x="-27219" y="5393558"/>
                  <a:pt x="0" y="5146929"/>
                </a:cubicBezTo>
                <a:cubicBezTo>
                  <a:pt x="27219" y="4900300"/>
                  <a:pt x="6657" y="4721536"/>
                  <a:pt x="0" y="4560570"/>
                </a:cubicBezTo>
                <a:cubicBezTo>
                  <a:pt x="-6657" y="4399604"/>
                  <a:pt x="-27321" y="4055743"/>
                  <a:pt x="0" y="3843909"/>
                </a:cubicBezTo>
                <a:cubicBezTo>
                  <a:pt x="27321" y="3632075"/>
                  <a:pt x="-13378" y="3503350"/>
                  <a:pt x="0" y="3192399"/>
                </a:cubicBezTo>
                <a:cubicBezTo>
                  <a:pt x="13378" y="2881448"/>
                  <a:pt x="-2889" y="2670760"/>
                  <a:pt x="0" y="2410587"/>
                </a:cubicBezTo>
                <a:cubicBezTo>
                  <a:pt x="2889" y="2150414"/>
                  <a:pt x="28704" y="1876901"/>
                  <a:pt x="0" y="1628775"/>
                </a:cubicBezTo>
                <a:cubicBezTo>
                  <a:pt x="-28704" y="1380649"/>
                  <a:pt x="-19047" y="1241210"/>
                  <a:pt x="0" y="912114"/>
                </a:cubicBezTo>
                <a:cubicBezTo>
                  <a:pt x="19047" y="583018"/>
                  <a:pt x="228" y="258208"/>
                  <a:pt x="0" y="0"/>
                </a:cubicBezTo>
                <a:close/>
              </a:path>
            </a:pathLst>
          </a:custGeom>
          <a:noFill/>
          <a:ln cap="flat" cmpd="sng" w="76200">
            <a:solidFill>
              <a:srgbClr val="9CC2E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7" name="Google Shape;387;p34"/>
          <p:cNvSpPr/>
          <p:nvPr/>
        </p:nvSpPr>
        <p:spPr>
          <a:xfrm>
            <a:off x="537753" y="1217709"/>
            <a:ext cx="11116500" cy="780900"/>
          </a:xfrm>
          <a:prstGeom prst="snipRoundRect">
            <a:avLst>
              <a:gd fmla="val 16667" name="adj1"/>
              <a:gd fmla="val 16667" name="adj2"/>
            </a:avLst>
          </a:prstGeom>
          <a:solidFill>
            <a:srgbClr val="FFFF00"/>
          </a:solidFill>
          <a:ln cap="flat" cmpd="sng" w="25400">
            <a:solidFill>
              <a:srgbClr val="31538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8" name="Google Shape;388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93481" y="230684"/>
            <a:ext cx="114300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89" name="Google Shape;389;p34"/>
          <p:cNvSpPr txBox="1"/>
          <p:nvPr/>
        </p:nvSpPr>
        <p:spPr>
          <a:xfrm>
            <a:off x="11010678" y="397369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35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35"/>
          <p:cNvSpPr/>
          <p:nvPr/>
        </p:nvSpPr>
        <p:spPr>
          <a:xfrm>
            <a:off x="260059" y="234892"/>
            <a:ext cx="11671882" cy="6388216"/>
          </a:xfrm>
          <a:prstGeom prst="snip1Rect">
            <a:avLst>
              <a:gd fmla="val 16667" name="adj"/>
            </a:avLst>
          </a:prstGeom>
          <a:noFill/>
          <a:ln cap="flat" cmpd="sng" w="76200">
            <a:solidFill>
              <a:srgbClr val="7030A0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5" name="Google Shape;395;p35"/>
          <p:cNvSpPr txBox="1"/>
          <p:nvPr/>
        </p:nvSpPr>
        <p:spPr>
          <a:xfrm>
            <a:off x="443568" y="506186"/>
            <a:ext cx="11201400" cy="56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Luxembourg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  Meaning: A mother sees what is beautiful in her child.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Calibri"/>
              <a:buAutoNum type="alphaUcPeriod"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A GREAT-GRANDFATHER CAN’T TELL THE DIFFERENCE BETWEEN A TURKEY AND A SWAN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A FATHER MIGHT COOK A SWAN FOR A THANKSGIVING DINNER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</a:t>
            </a: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 A RESPONSIBLE MOTHER DUCK KEEPS ALL HER DUCKLINGS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     FOLLOWING IN A LINE BEHIND HER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IN THE EYES OF ITS MOTHER</a:t>
            </a: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TURKEY IS A SWAN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6" name="Google Shape;396;p35"/>
          <p:cNvSpPr/>
          <p:nvPr/>
        </p:nvSpPr>
        <p:spPr>
          <a:xfrm>
            <a:off x="443564" y="1226090"/>
            <a:ext cx="9106800" cy="9657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rgbClr val="8F55B3"/>
          </a:solidFill>
          <a:ln cap="flat" cmpd="sng" w="25400">
            <a:solidFill>
              <a:srgbClr val="31538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7" name="Google Shape;397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70655" y="464090"/>
            <a:ext cx="114300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98" name="Google Shape;398;p35"/>
          <p:cNvSpPr txBox="1"/>
          <p:nvPr/>
        </p:nvSpPr>
        <p:spPr>
          <a:xfrm>
            <a:off x="10394702" y="583480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36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6"/>
          <p:cNvSpPr/>
          <p:nvPr/>
        </p:nvSpPr>
        <p:spPr>
          <a:xfrm>
            <a:off x="192947" y="236814"/>
            <a:ext cx="11702642" cy="6346272"/>
          </a:xfrm>
          <a:custGeom>
            <a:rect b="b" l="l" r="r" t="t"/>
            <a:pathLst>
              <a:path extrusionOk="0" h="6346272" w="11702642">
                <a:moveTo>
                  <a:pt x="0" y="0"/>
                </a:moveTo>
                <a:cubicBezTo>
                  <a:pt x="1505036" y="-5264"/>
                  <a:pt x="9878820" y="84467"/>
                  <a:pt x="11702642" y="0"/>
                </a:cubicBezTo>
                <a:cubicBezTo>
                  <a:pt x="11574469" y="1189101"/>
                  <a:pt x="11831792" y="3919991"/>
                  <a:pt x="11702642" y="6346272"/>
                </a:cubicBezTo>
                <a:cubicBezTo>
                  <a:pt x="7952754" y="6452592"/>
                  <a:pt x="2072745" y="6338623"/>
                  <a:pt x="0" y="6346272"/>
                </a:cubicBezTo>
                <a:cubicBezTo>
                  <a:pt x="160128" y="3412162"/>
                  <a:pt x="25049" y="2860349"/>
                  <a:pt x="0" y="0"/>
                </a:cubicBezTo>
                <a:close/>
              </a:path>
            </a:pathLst>
          </a:custGeom>
          <a:noFill/>
          <a:ln cap="flat" cmpd="sng" w="762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4" name="Google Shape;404;p36"/>
          <p:cNvSpPr txBox="1"/>
          <p:nvPr/>
        </p:nvSpPr>
        <p:spPr>
          <a:xfrm>
            <a:off x="797653" y="896711"/>
            <a:ext cx="112014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France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 Meaning: A good reputation is very valuable.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A FULL BANK ACCOUNT IS THE BEST OF TREASURES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</a:t>
            </a: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A GOOD NAME IS THE BEST OF TREASURES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</a:t>
            </a: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A FRIEND WITH BIG MUSCLES IS THE BEST OF TREASURES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</a:t>
            </a: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A FRIEND WHO IS A BANKER IS THE ONLY FRIEND YOU NEED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5" name="Google Shape;405;p36"/>
          <p:cNvSpPr/>
          <p:nvPr/>
        </p:nvSpPr>
        <p:spPr>
          <a:xfrm>
            <a:off x="624553" y="1600443"/>
            <a:ext cx="8383716" cy="986310"/>
          </a:xfrm>
          <a:prstGeom prst="flowChartTerminator">
            <a:avLst/>
          </a:prstGeom>
          <a:solidFill>
            <a:srgbClr val="92D050"/>
          </a:solidFill>
          <a:ln cap="flat" cmpd="sng" w="25400">
            <a:solidFill>
              <a:srgbClr val="31538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6" name="Google Shape;406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575274" y="515711"/>
            <a:ext cx="114300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407" name="Google Shape;407;p36"/>
          <p:cNvSpPr txBox="1"/>
          <p:nvPr/>
        </p:nvSpPr>
        <p:spPr>
          <a:xfrm>
            <a:off x="10929489" y="635101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37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1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37"/>
          <p:cNvSpPr/>
          <p:nvPr/>
        </p:nvSpPr>
        <p:spPr>
          <a:xfrm>
            <a:off x="152400" y="188753"/>
            <a:ext cx="11823700" cy="6430162"/>
          </a:xfrm>
          <a:prstGeom prst="flowChartAlternateProcess">
            <a:avLst/>
          </a:prstGeom>
          <a:noFill/>
          <a:ln cap="flat" cmpd="sng" w="76200">
            <a:solidFill>
              <a:srgbClr val="CADBD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3" name="Google Shape;413;p37"/>
          <p:cNvSpPr txBox="1"/>
          <p:nvPr/>
        </p:nvSpPr>
        <p:spPr>
          <a:xfrm>
            <a:off x="495300" y="816429"/>
            <a:ext cx="11544300" cy="52629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Kiribati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  Meaning: </a:t>
            </a: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Good relationships are built on a foundation of trust.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A.  UNLESS TWO PEOPLE SHAKE HANDS, IT IS NOT A PROMISE</a:t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B.  DON’T MAKE A PROMISE YOU NEVER PLANNED TO KEEP</a:t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C.  A PERSON SHOULD NOT TAKE BACK HIS OR HER PROMISE</a:t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Calibri"/>
              <a:buAutoNum type="alphaUcPeriod" startAt="4"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A PERSON SHOULD NOT GO BACK ON HIS OR HER PROMISE MORE THAN 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      TWICE IN ONE DAY 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4" name="Google Shape;414;p37"/>
          <p:cNvSpPr/>
          <p:nvPr/>
        </p:nvSpPr>
        <p:spPr>
          <a:xfrm>
            <a:off x="423850" y="1685387"/>
            <a:ext cx="10477500" cy="750000"/>
          </a:xfrm>
          <a:prstGeom prst="snip1Rect">
            <a:avLst>
              <a:gd fmla="val 16667" name="adj"/>
            </a:avLst>
          </a:prstGeom>
          <a:solidFill>
            <a:srgbClr val="0CEBFC"/>
          </a:solidFill>
          <a:ln cap="flat" cmpd="sng" w="25400">
            <a:solidFill>
              <a:srgbClr val="31538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5" name="Google Shape;415;p37"/>
          <p:cNvSpPr txBox="1"/>
          <p:nvPr/>
        </p:nvSpPr>
        <p:spPr>
          <a:xfrm>
            <a:off x="10637320" y="571682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38</a:t>
            </a:r>
            <a:endParaRPr/>
          </a:p>
        </p:txBody>
      </p:sp>
      <p:pic>
        <p:nvPicPr>
          <p:cNvPr id="416" name="Google Shape;416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33471" y="435429"/>
            <a:ext cx="1143000" cy="76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38"/>
          <p:cNvSpPr/>
          <p:nvPr/>
        </p:nvSpPr>
        <p:spPr>
          <a:xfrm>
            <a:off x="192947" y="255864"/>
            <a:ext cx="11702642" cy="6346272"/>
          </a:xfrm>
          <a:custGeom>
            <a:rect b="b" l="l" r="r" t="t"/>
            <a:pathLst>
              <a:path extrusionOk="0" h="6346272" w="11702642">
                <a:moveTo>
                  <a:pt x="0" y="0"/>
                </a:moveTo>
                <a:cubicBezTo>
                  <a:pt x="1505036" y="-5264"/>
                  <a:pt x="9878820" y="84467"/>
                  <a:pt x="11702642" y="0"/>
                </a:cubicBezTo>
                <a:cubicBezTo>
                  <a:pt x="11574469" y="1189101"/>
                  <a:pt x="11831792" y="3919991"/>
                  <a:pt x="11702642" y="6346272"/>
                </a:cubicBezTo>
                <a:cubicBezTo>
                  <a:pt x="7952754" y="6452592"/>
                  <a:pt x="2072745" y="6338623"/>
                  <a:pt x="0" y="6346272"/>
                </a:cubicBezTo>
                <a:cubicBezTo>
                  <a:pt x="160128" y="3412162"/>
                  <a:pt x="25049" y="2860349"/>
                  <a:pt x="0" y="0"/>
                </a:cubicBezTo>
                <a:close/>
              </a:path>
            </a:pathLst>
          </a:custGeom>
          <a:noFill/>
          <a:ln cap="flat" cmpd="sng" w="76200">
            <a:solidFill>
              <a:srgbClr val="00CC9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2" name="Google Shape;422;p38"/>
          <p:cNvSpPr txBox="1"/>
          <p:nvPr/>
        </p:nvSpPr>
        <p:spPr>
          <a:xfrm>
            <a:off x="400692" y="506186"/>
            <a:ext cx="11494896" cy="56938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Romania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  Meaning: As much as possible, try to relate to another person’s circumstances so you can better understand his or her life.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Calibri"/>
              <a:buAutoNum type="alphaUcPeriod"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IF YOU ARE TRAVELLING IN A BLIND MAN’S COUNTRY, BRING A BRAILLE  MAP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</a:t>
            </a: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THERE ISN’T MUCH TRAFFIC CONGESTION IN A BLIND MAN’S COUNTRY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</a:t>
            </a: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 IF YOU ARE TRAVELLING IN A BLIND MAN’S COUNTRY, CLOSE ONE EYE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</a:t>
            </a: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IF YOU ARE TRAVELLING IN A BLIND MAN’S COUNTRY, DRIVE VERY SLOW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3" name="Google Shape;423;p38"/>
          <p:cNvSpPr/>
          <p:nvPr/>
        </p:nvSpPr>
        <p:spPr>
          <a:xfrm>
            <a:off x="192948" y="1104709"/>
            <a:ext cx="11201400" cy="14796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F7CAAC"/>
          </a:solidFill>
          <a:ln cap="flat" cmpd="sng" w="25400">
            <a:solidFill>
              <a:srgbClr val="31538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24" name="Google Shape;424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679849" y="506186"/>
            <a:ext cx="114300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425" name="Google Shape;425;p38"/>
          <p:cNvSpPr txBox="1"/>
          <p:nvPr/>
        </p:nvSpPr>
        <p:spPr>
          <a:xfrm>
            <a:off x="10923997" y="581477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39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"/>
          <p:cNvSpPr/>
          <p:nvPr/>
        </p:nvSpPr>
        <p:spPr>
          <a:xfrm>
            <a:off x="276837" y="176169"/>
            <a:ext cx="11669086" cy="6518246"/>
          </a:xfrm>
          <a:prstGeom prst="rect">
            <a:avLst/>
          </a:prstGeom>
          <a:noFill/>
          <a:ln cap="flat" cmpd="sng" w="7620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3"/>
          <p:cNvSpPr txBox="1"/>
          <p:nvPr/>
        </p:nvSpPr>
        <p:spPr>
          <a:xfrm>
            <a:off x="713117" y="176169"/>
            <a:ext cx="10765800" cy="738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Proverb from Greece: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0" sz="10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 Meaning: The more we love, the younger we feel.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0" marL="51435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Calibri"/>
              <a:buAutoNum type="alphaUcPeriod"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THE HEART THAT HATES IS ALWAYS CRANKY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2750" lvl="0" marL="51435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t/>
            </a:r>
            <a:endParaRPr b="1" i="0" sz="16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B.  THE HEART THAT LOVES IS ALWAYS YOUNG 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281B13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b="1" i="0" lang="en-US" sz="2800" u="none" cap="none" strike="noStrike">
                <a:solidFill>
                  <a:srgbClr val="281B13"/>
                </a:solidFill>
                <a:latin typeface="Calibri"/>
                <a:ea typeface="Calibri"/>
                <a:cs typeface="Calibri"/>
                <a:sym typeface="Calibri"/>
              </a:rPr>
              <a:t>.  ONLY A FULL HEART CAN LOVE.  A FULL BLADDER CAN ONLY MAKE        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281B13"/>
                </a:solidFill>
                <a:latin typeface="Calibri"/>
                <a:ea typeface="Calibri"/>
                <a:cs typeface="Calibri"/>
                <a:sym typeface="Calibri"/>
              </a:rPr>
              <a:t>      YOU DANCE ALL THE WAY TO THE BATHROOM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281B13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81B13"/>
              </a:buClr>
              <a:buSzPts val="2800"/>
              <a:buFont typeface="Calibri"/>
              <a:buAutoNum type="alphaUcPeriod" startAt="4"/>
            </a:pPr>
            <a:r>
              <a:rPr b="1" i="0" lang="en-US" sz="2800" u="none" cap="none" strike="noStrike">
                <a:solidFill>
                  <a:srgbClr val="281B13"/>
                </a:solidFill>
                <a:latin typeface="Calibri"/>
                <a:ea typeface="Calibri"/>
                <a:cs typeface="Calibri"/>
                <a:sym typeface="Calibri"/>
              </a:rPr>
              <a:t>IF YOU GET A HEART TRANSPLANT, MAKE SURE THE NEW HEART  CAN LOVE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3" name="Google Shape;113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82523" y="406400"/>
            <a:ext cx="114300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3"/>
          <p:cNvSpPr/>
          <p:nvPr/>
        </p:nvSpPr>
        <p:spPr>
          <a:xfrm>
            <a:off x="439951" y="930275"/>
            <a:ext cx="9677700" cy="13656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rgbClr val="00B05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3"/>
          <p:cNvSpPr txBox="1"/>
          <p:nvPr/>
        </p:nvSpPr>
        <p:spPr>
          <a:xfrm>
            <a:off x="11267828" y="525790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39"/>
          <p:cNvSpPr/>
          <p:nvPr/>
        </p:nvSpPr>
        <p:spPr>
          <a:xfrm>
            <a:off x="268448" y="327171"/>
            <a:ext cx="11618752" cy="6300132"/>
          </a:xfrm>
          <a:prstGeom prst="rect">
            <a:avLst/>
          </a:prstGeom>
          <a:noFill/>
          <a:ln cap="flat" cmpd="sng" w="76200">
            <a:solidFill>
              <a:srgbClr val="31538F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1" name="Google Shape;431;p39"/>
          <p:cNvSpPr txBox="1"/>
          <p:nvPr/>
        </p:nvSpPr>
        <p:spPr>
          <a:xfrm>
            <a:off x="304800" y="694880"/>
            <a:ext cx="11664000" cy="591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Palestine State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  Meaning: </a:t>
            </a: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You can learn a lot about how someone is feeling by the expression on his or her face.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b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</a:t>
            </a: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IT’S NOT A GOOD IDEA TO WRITE ON YOUR FACE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</a:t>
            </a: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IT IS NOT A GOOD IDEA TO WRITE ON SOMEONE ELSE’S FACE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C.  </a:t>
            </a: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IT'S BETTER TO WRITE SOMEONE A LETTER IF YOU WANT TO  TELL THAT </a:t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PERSON HOW YOU REALLY FEEL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WHATEVER IS WRITTEN ON YOUR FOREHEAD IS ALWAYS SEEN BY OTHERS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2" name="Google Shape;432;p39"/>
          <p:cNvSpPr/>
          <p:nvPr/>
        </p:nvSpPr>
        <p:spPr>
          <a:xfrm>
            <a:off x="434475" y="1595736"/>
            <a:ext cx="10418100" cy="1068600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accent1"/>
          </a:solidFill>
          <a:ln cap="flat" cmpd="sng" w="25400">
            <a:solidFill>
              <a:srgbClr val="31538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33" name="Google Shape;433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09587" y="614157"/>
            <a:ext cx="114300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434" name="Google Shape;434;p39"/>
          <p:cNvSpPr txBox="1"/>
          <p:nvPr/>
        </p:nvSpPr>
        <p:spPr>
          <a:xfrm>
            <a:off x="10992572" y="614157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40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41"/>
          <p:cNvSpPr/>
          <p:nvPr/>
        </p:nvSpPr>
        <p:spPr>
          <a:xfrm>
            <a:off x="260059" y="234892"/>
            <a:ext cx="11671882" cy="6388216"/>
          </a:xfrm>
          <a:prstGeom prst="snip1Rect">
            <a:avLst>
              <a:gd fmla="val 16667" name="adj"/>
            </a:avLst>
          </a:prstGeom>
          <a:noFill/>
          <a:ln cap="flat" cmpd="sng" w="76200">
            <a:solidFill>
              <a:srgbClr val="CADBDC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0" name="Google Shape;440;p41"/>
          <p:cNvSpPr txBox="1"/>
          <p:nvPr/>
        </p:nvSpPr>
        <p:spPr>
          <a:xfrm>
            <a:off x="495300" y="457200"/>
            <a:ext cx="112014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India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  Meaning: Love helps solve difficult problems. The heart can do what 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mind can’t do.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WHERE THERE IS LOVE, YOU SHOULD GET MARRIED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WHERE HATE RULES, THE IMPOSSIBLE IS ALWAYS IMPOSSIBLE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WHERE LOVE RULES, YOU MIGHT NEED TO MOVE TO A BIGGER HOUSE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WHERE LOVE RULES, THE IMPOSSIBLE MAY BE ACCOMPLISHED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1" name="Google Shape;441;p41"/>
          <p:cNvSpPr/>
          <p:nvPr/>
        </p:nvSpPr>
        <p:spPr>
          <a:xfrm>
            <a:off x="495300" y="1280719"/>
            <a:ext cx="10706100" cy="1092300"/>
          </a:xfrm>
          <a:prstGeom prst="round1Rect">
            <a:avLst>
              <a:gd fmla="val 16667" name="adj"/>
            </a:avLst>
          </a:prstGeom>
          <a:solidFill>
            <a:srgbClr val="DC2C5E"/>
          </a:solidFill>
          <a:ln cap="flat" cmpd="sng" w="25400">
            <a:solidFill>
              <a:srgbClr val="31538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2" name="Google Shape;442;p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07785" y="375861"/>
            <a:ext cx="114300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443" name="Google Shape;443;p41"/>
          <p:cNvSpPr txBox="1"/>
          <p:nvPr/>
        </p:nvSpPr>
        <p:spPr>
          <a:xfrm>
            <a:off x="10523305" y="457200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41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7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43"/>
          <p:cNvSpPr/>
          <p:nvPr/>
        </p:nvSpPr>
        <p:spPr>
          <a:xfrm>
            <a:off x="100668" y="75502"/>
            <a:ext cx="11702642" cy="6618914"/>
          </a:xfrm>
          <a:prstGeom prst="round2DiagRect">
            <a:avLst>
              <a:gd fmla="val 16667" name="adj1"/>
              <a:gd fmla="val 0" name="adj2"/>
            </a:avLst>
          </a:prstGeom>
          <a:noFill/>
          <a:ln cap="flat" cmpd="sng" w="76200">
            <a:solidFill>
              <a:srgbClr val="98672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9" name="Google Shape;449;p43"/>
          <p:cNvSpPr txBox="1"/>
          <p:nvPr/>
        </p:nvSpPr>
        <p:spPr>
          <a:xfrm>
            <a:off x="495300" y="489858"/>
            <a:ext cx="11201400" cy="56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Japan                                                     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 Meaning: Sometimes we need to be gentle and sometimes we need to be tough.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IT IS BETTER TO BE TOUGH ALL THE TIME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</a:t>
            </a: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 AS TOUGH AS THE WORLD REQUIRES YOU TO BE AND AS GENTLE AS THE WORLD ALLOWS YOU TO BE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IT IS BEST TO BE GENTLE ALL THE TIME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IT IS BETTER TO BE TOUGH IN THE MORNING AND GENTLE AT NIGHT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0" name="Google Shape;450;p43"/>
          <p:cNvSpPr/>
          <p:nvPr/>
        </p:nvSpPr>
        <p:spPr>
          <a:xfrm>
            <a:off x="401689" y="1380280"/>
            <a:ext cx="10922100" cy="1041300"/>
          </a:xfrm>
          <a:prstGeom prst="roundRect">
            <a:avLst>
              <a:gd fmla="val 16667" name="adj"/>
            </a:avLst>
          </a:prstGeom>
          <a:solidFill>
            <a:srgbClr val="F90FDD"/>
          </a:solidFill>
          <a:ln cap="flat" cmpd="sng" w="25400">
            <a:solidFill>
              <a:srgbClr val="31538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51" name="Google Shape;451;p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598030" y="293316"/>
            <a:ext cx="1143000" cy="762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452" name="Google Shape;452;p43"/>
          <p:cNvSpPr txBox="1"/>
          <p:nvPr/>
        </p:nvSpPr>
        <p:spPr>
          <a:xfrm>
            <a:off x="10911049" y="317299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42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6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44"/>
          <p:cNvSpPr/>
          <p:nvPr/>
        </p:nvSpPr>
        <p:spPr>
          <a:xfrm>
            <a:off x="223057" y="276837"/>
            <a:ext cx="11745885" cy="6434206"/>
          </a:xfrm>
          <a:prstGeom prst="snip1Rect">
            <a:avLst>
              <a:gd fmla="val 16667" name="adj"/>
            </a:avLst>
          </a:prstGeom>
          <a:noFill/>
          <a:ln cap="flat" cmpd="sng" w="76200">
            <a:solidFill>
              <a:srgbClr val="00CC9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8" name="Google Shape;458;p44"/>
          <p:cNvSpPr txBox="1"/>
          <p:nvPr/>
        </p:nvSpPr>
        <p:spPr>
          <a:xfrm>
            <a:off x="408214" y="216140"/>
            <a:ext cx="11560800" cy="65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Iceland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  Meaning: We have to work hard every day to have a good future and a good life.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lphaUcPeriod"/>
            </a:pP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MAN TOO BUSY TO TAKE CARE OF HIS HEALTH SHOULD PAY SOMEONE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ELSE TO TAKE CARE OF HIM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 </a:t>
            </a: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MAN TOO BUSY TO TAKE CARE OF HIS HEALTH NEEDS LIFE INSURANCE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A MAN TOO BUSY TO TAKE CARE OF HIS HEALTH IS LIKE A FARMER TOO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LAZY TO PLANT HIS CROPS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WE WOULD HAVE MORE TO EAT IF THERE WEREN’T SO MANY LAZY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FARMERS IN THE WORLD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9" name="Google Shape;459;p44"/>
          <p:cNvSpPr/>
          <p:nvPr/>
        </p:nvSpPr>
        <p:spPr>
          <a:xfrm>
            <a:off x="318838" y="1230577"/>
            <a:ext cx="11375700" cy="927000"/>
          </a:xfrm>
          <a:prstGeom prst="roundRect">
            <a:avLst>
              <a:gd fmla="val 16667" name="adj"/>
            </a:avLst>
          </a:prstGeom>
          <a:solidFill>
            <a:srgbClr val="2150E7"/>
          </a:solidFill>
          <a:ln cap="flat" cmpd="sng" w="25400">
            <a:solidFill>
              <a:srgbClr val="31538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60" name="Google Shape;460;p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15888" y="337952"/>
            <a:ext cx="114300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461" name="Google Shape;461;p44"/>
          <p:cNvSpPr txBox="1"/>
          <p:nvPr/>
        </p:nvSpPr>
        <p:spPr>
          <a:xfrm>
            <a:off x="10435819" y="457342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43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0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5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45"/>
          <p:cNvSpPr/>
          <p:nvPr/>
        </p:nvSpPr>
        <p:spPr>
          <a:xfrm>
            <a:off x="151002" y="243281"/>
            <a:ext cx="11761365" cy="6467912"/>
          </a:xfrm>
          <a:prstGeom prst="rect">
            <a:avLst/>
          </a:prstGeom>
          <a:noFill/>
          <a:ln cap="flat" cmpd="sng" w="57150">
            <a:solidFill>
              <a:schemeClr val="accent2"/>
            </a:solidFill>
            <a:prstDash val="lg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7" name="Google Shape;467;p45"/>
          <p:cNvSpPr txBox="1"/>
          <p:nvPr/>
        </p:nvSpPr>
        <p:spPr>
          <a:xfrm>
            <a:off x="443568" y="506186"/>
            <a:ext cx="11201400" cy="52629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Blackfoot (Native American) Proverb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 Meaning: Death is a part of life. Our souls never die. The life of a soul continues after death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LIFE IS NOT SEPARATE FROM DEATH; IT ONLY LOOKS THAT WAY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LIFE IS NOT SEPARATE FROM DEATH; IT ONLY FEELS THAT WAY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LIFE AND DEATH ARE TWIN BROTHERS THAT ARE ALWAYS TOGETHER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LIFE AND DEATH ARE BOTH DOORS TO HEAVEN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8" name="Google Shape;468;p45"/>
          <p:cNvSpPr/>
          <p:nvPr/>
        </p:nvSpPr>
        <p:spPr>
          <a:xfrm>
            <a:off x="151000" y="1310875"/>
            <a:ext cx="11314800" cy="1003200"/>
          </a:xfrm>
          <a:prstGeom prst="snip1Rect">
            <a:avLst>
              <a:gd fmla="val 16667" name="adj"/>
            </a:avLst>
          </a:prstGeom>
          <a:solidFill>
            <a:srgbClr val="C4E0B2"/>
          </a:solidFill>
          <a:ln cap="flat" cmpd="sng" w="25400">
            <a:solidFill>
              <a:srgbClr val="31538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9" name="Google Shape;469;p45"/>
          <p:cNvSpPr txBox="1"/>
          <p:nvPr/>
        </p:nvSpPr>
        <p:spPr>
          <a:xfrm>
            <a:off x="10966873" y="358523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44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46"/>
          <p:cNvSpPr/>
          <p:nvPr/>
        </p:nvSpPr>
        <p:spPr>
          <a:xfrm>
            <a:off x="321578" y="188753"/>
            <a:ext cx="11548844" cy="6430162"/>
          </a:xfrm>
          <a:prstGeom prst="flowChartAlternateProcess">
            <a:avLst/>
          </a:prstGeom>
          <a:noFill/>
          <a:ln cap="flat" cmpd="sng" w="76200">
            <a:solidFill>
              <a:srgbClr val="F7CAA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5" name="Google Shape;475;p46"/>
          <p:cNvSpPr txBox="1"/>
          <p:nvPr/>
        </p:nvSpPr>
        <p:spPr>
          <a:xfrm>
            <a:off x="669022" y="506186"/>
            <a:ext cx="11201400" cy="547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Belgium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lphaUcPeriod" startAt="4"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Meaning: Beauty is not something physical that you can touch.</a:t>
            </a:r>
            <a:endParaRPr/>
          </a:p>
          <a:p>
            <a:pPr indent="-3365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BEAUTY IS SKIN DEEP, BUT UGLY GOES TO THE BONE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 </a:t>
            </a: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BEAUTY IS SKIN DEEP, AND THAT IS ENOUGH FOR ME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IF YOU SEEK BEAUTY, YOU MUST GO TO THE BEAUTY SALON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BEAUTY IS NOT SO MUCH WHAT YOU SEE, AS WHAT YOU DREAM</a:t>
            </a:r>
            <a:endParaRPr/>
          </a:p>
          <a:p>
            <a:pPr indent="-1651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6" name="Google Shape;476;p46"/>
          <p:cNvSpPr/>
          <p:nvPr/>
        </p:nvSpPr>
        <p:spPr>
          <a:xfrm>
            <a:off x="321572" y="1164149"/>
            <a:ext cx="10845900" cy="1130400"/>
          </a:xfrm>
          <a:prstGeom prst="ellipse">
            <a:avLst/>
          </a:prstGeom>
          <a:solidFill>
            <a:srgbClr val="B16857"/>
          </a:solidFill>
          <a:ln cap="flat" cmpd="sng" w="25400">
            <a:solidFill>
              <a:srgbClr val="31538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77" name="Google Shape;477;p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60122" y="402155"/>
            <a:ext cx="114300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478" name="Google Shape;478;p46"/>
          <p:cNvSpPr txBox="1"/>
          <p:nvPr/>
        </p:nvSpPr>
        <p:spPr>
          <a:xfrm>
            <a:off x="11047724" y="425777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45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1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47"/>
          <p:cNvSpPr/>
          <p:nvPr/>
        </p:nvSpPr>
        <p:spPr>
          <a:xfrm>
            <a:off x="167780" y="201336"/>
            <a:ext cx="11744587" cy="6308521"/>
          </a:xfrm>
          <a:prstGeom prst="flowChartTerminator">
            <a:avLst/>
          </a:prstGeom>
          <a:noFill/>
          <a:ln cap="flat" cmpd="sng" w="76200">
            <a:solidFill>
              <a:srgbClr val="713D8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4" name="Google Shape;484;p47"/>
          <p:cNvSpPr txBox="1"/>
          <p:nvPr/>
        </p:nvSpPr>
        <p:spPr>
          <a:xfrm>
            <a:off x="850784" y="752929"/>
            <a:ext cx="112014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the United States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 Meaning: Don’t worry so much about what will happen in the future.  Concentrate on the present.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DON’T COUNT YOUR CHICKENS BEFORE THEY ARE HATCHED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CHICKENS CAN’T BE TAUGHT HOW TO COUNT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COUNTING CHICKENS IS BORING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DON’T MAKE A PET OF YOUR CHICKEN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5" name="Google Shape;485;p47"/>
          <p:cNvSpPr/>
          <p:nvPr/>
        </p:nvSpPr>
        <p:spPr>
          <a:xfrm>
            <a:off x="613365" y="1561675"/>
            <a:ext cx="10853400" cy="901800"/>
          </a:xfrm>
          <a:prstGeom prst="roundRect">
            <a:avLst>
              <a:gd fmla="val 16667" name="adj"/>
            </a:avLst>
          </a:prstGeom>
          <a:solidFill>
            <a:srgbClr val="A94DBB"/>
          </a:solidFill>
          <a:ln cap="flat" cmpd="sng" w="25400">
            <a:solidFill>
              <a:srgbClr val="31538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86" name="Google Shape;486;p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52899" y="461132"/>
            <a:ext cx="114300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487" name="Google Shape;487;p47"/>
          <p:cNvSpPr txBox="1"/>
          <p:nvPr/>
        </p:nvSpPr>
        <p:spPr>
          <a:xfrm>
            <a:off x="10177393" y="580522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46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40"/>
          <p:cNvSpPr/>
          <p:nvPr/>
        </p:nvSpPr>
        <p:spPr>
          <a:xfrm>
            <a:off x="213270" y="318782"/>
            <a:ext cx="11706588" cy="6294289"/>
          </a:xfrm>
          <a:prstGeom prst="snip2DiagRect">
            <a:avLst>
              <a:gd fmla="val 0" name="adj1"/>
              <a:gd fmla="val 16667" name="adj2"/>
            </a:avLst>
          </a:prstGeom>
          <a:noFill/>
          <a:ln cap="flat" cmpd="sng" w="762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3" name="Google Shape;493;p40"/>
          <p:cNvSpPr txBox="1"/>
          <p:nvPr/>
        </p:nvSpPr>
        <p:spPr>
          <a:xfrm>
            <a:off x="272142" y="571501"/>
            <a:ext cx="11919857" cy="52629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Bhutan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  Meaning: Be sure to take enough time to think why you are doing something.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PEOPLE WILL NOT ALWAYS UNDERSTAND YOUR DECISIONS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TOO MUCH THINKING CAUSES HEADACHES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IF YOUR THOUGHTS ARE GOOD, YOUR DECISIONS WILL BE GOOD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LET SOMEONE ELSE DO ALL YOUR THINKING AND YOUR LIFE WILL BE EASY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4" name="Google Shape;494;p40"/>
          <p:cNvSpPr/>
          <p:nvPr/>
        </p:nvSpPr>
        <p:spPr>
          <a:xfrm>
            <a:off x="213270" y="1231900"/>
            <a:ext cx="10408559" cy="1358900"/>
          </a:xfrm>
          <a:prstGeom prst="flowChartTerminator">
            <a:avLst/>
          </a:prstGeom>
          <a:solidFill>
            <a:schemeClr val="accent1"/>
          </a:solidFill>
          <a:ln cap="flat" cmpd="sng" w="25400">
            <a:solidFill>
              <a:srgbClr val="31538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5" name="Google Shape;495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63437" y="394341"/>
            <a:ext cx="114300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496" name="Google Shape;496;p40"/>
          <p:cNvSpPr txBox="1"/>
          <p:nvPr/>
        </p:nvSpPr>
        <p:spPr>
          <a:xfrm>
            <a:off x="10485052" y="537585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47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48"/>
          <p:cNvSpPr/>
          <p:nvPr/>
        </p:nvSpPr>
        <p:spPr>
          <a:xfrm>
            <a:off x="260059" y="234892"/>
            <a:ext cx="11671882" cy="6388216"/>
          </a:xfrm>
          <a:prstGeom prst="snip1Rect">
            <a:avLst>
              <a:gd fmla="val 16667" name="adj"/>
            </a:avLst>
          </a:prstGeom>
          <a:noFill/>
          <a:ln cap="flat" cmpd="sng" w="76200">
            <a:solidFill>
              <a:srgbClr val="BB0386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2" name="Google Shape;502;p48"/>
          <p:cNvSpPr txBox="1"/>
          <p:nvPr/>
        </p:nvSpPr>
        <p:spPr>
          <a:xfrm>
            <a:off x="495300" y="881743"/>
            <a:ext cx="11201400" cy="48320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The Gambia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  Meaning: God always protects our souls during times of trouble.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PLANTS, ESPECIALLY EGGPLANTS, ARE PROTECTED BY GOD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ONLY BIG ANIMALS ARE PROTECTED BY GOD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PEOPLE, ANIMALS AND PLANTS ARE NOT SAFE DURING A HURRICANE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A PLANT PROTECTED BY GOD IS NEVER HURT BY THE WIND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3" name="Google Shape;503;p48"/>
          <p:cNvSpPr/>
          <p:nvPr/>
        </p:nvSpPr>
        <p:spPr>
          <a:xfrm>
            <a:off x="357175" y="1443095"/>
            <a:ext cx="10998300" cy="13209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F3EE1A"/>
          </a:solidFill>
          <a:ln cap="flat" cmpd="sng" w="25400">
            <a:solidFill>
              <a:srgbClr val="31538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04" name="Google Shape;504;p4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92599" y="413356"/>
            <a:ext cx="114300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505" name="Google Shape;505;p48"/>
          <p:cNvSpPr txBox="1"/>
          <p:nvPr/>
        </p:nvSpPr>
        <p:spPr>
          <a:xfrm>
            <a:off x="10238054" y="444507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48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49"/>
          <p:cNvSpPr/>
          <p:nvPr/>
        </p:nvSpPr>
        <p:spPr>
          <a:xfrm>
            <a:off x="192947" y="277586"/>
            <a:ext cx="11824882" cy="6324550"/>
          </a:xfrm>
          <a:custGeom>
            <a:rect b="b" l="l" r="r" t="t"/>
            <a:pathLst>
              <a:path extrusionOk="0" h="6346272" w="11702642">
                <a:moveTo>
                  <a:pt x="0" y="0"/>
                </a:moveTo>
                <a:cubicBezTo>
                  <a:pt x="1505036" y="-5264"/>
                  <a:pt x="9878820" y="84467"/>
                  <a:pt x="11702642" y="0"/>
                </a:cubicBezTo>
                <a:cubicBezTo>
                  <a:pt x="11574469" y="1189101"/>
                  <a:pt x="11831792" y="3919991"/>
                  <a:pt x="11702642" y="6346272"/>
                </a:cubicBezTo>
                <a:cubicBezTo>
                  <a:pt x="7952754" y="6452592"/>
                  <a:pt x="2072745" y="6338623"/>
                  <a:pt x="0" y="6346272"/>
                </a:cubicBezTo>
                <a:cubicBezTo>
                  <a:pt x="160128" y="3412162"/>
                  <a:pt x="25049" y="2860349"/>
                  <a:pt x="0" y="0"/>
                </a:cubicBezTo>
                <a:close/>
              </a:path>
            </a:pathLst>
          </a:custGeom>
          <a:noFill/>
          <a:ln cap="flat" cmpd="sng" w="76200">
            <a:solidFill>
              <a:srgbClr val="EDB9C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1" name="Google Shape;511;p49"/>
          <p:cNvSpPr txBox="1"/>
          <p:nvPr/>
        </p:nvSpPr>
        <p:spPr>
          <a:xfrm>
            <a:off x="547032" y="859762"/>
            <a:ext cx="11451900" cy="56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Honduras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 Meaning: We can better deal with life’s tests if we have support from others.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lphaUcPeriod"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JOY THAT IS SHARED IS TWICE THE JOY. GRIEF THAT IS SHARED IS HALF THE GRIEF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JOY AND GRIEF LIVE UNDER THE SAME ROOF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THERE IS NO NEED TO SHARE YOUR CANDY BAR WITH ANYONE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YOU SHOULD SHARE YOUR POISON IVY WITH YOUR CLOSEST FRIENDS 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2" name="Google Shape;512;p49"/>
          <p:cNvSpPr/>
          <p:nvPr/>
        </p:nvSpPr>
        <p:spPr>
          <a:xfrm>
            <a:off x="613144" y="1766431"/>
            <a:ext cx="10984500" cy="1028700"/>
          </a:xfrm>
          <a:prstGeom prst="snip2DiagRect">
            <a:avLst>
              <a:gd fmla="val 0" name="adj1"/>
              <a:gd fmla="val 16667" name="adj2"/>
            </a:avLst>
          </a:prstGeom>
          <a:solidFill>
            <a:srgbClr val="FC0C56"/>
          </a:solidFill>
          <a:ln cap="flat" cmpd="sng" w="25400">
            <a:solidFill>
              <a:srgbClr val="31538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13" name="Google Shape;513;p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478690" y="427391"/>
            <a:ext cx="128270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514" name="Google Shape;514;p49"/>
          <p:cNvSpPr txBox="1"/>
          <p:nvPr/>
        </p:nvSpPr>
        <p:spPr>
          <a:xfrm>
            <a:off x="10966873" y="528267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49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"/>
          <p:cNvSpPr/>
          <p:nvPr/>
        </p:nvSpPr>
        <p:spPr>
          <a:xfrm>
            <a:off x="276837" y="260059"/>
            <a:ext cx="11409027" cy="6333688"/>
          </a:xfrm>
          <a:custGeom>
            <a:rect b="b" l="l" r="r" t="t"/>
            <a:pathLst>
              <a:path extrusionOk="0" h="6333688" w="11409027">
                <a:moveTo>
                  <a:pt x="0" y="1055636"/>
                </a:moveTo>
                <a:cubicBezTo>
                  <a:pt x="36918" y="501349"/>
                  <a:pt x="524895" y="16281"/>
                  <a:pt x="1055636" y="0"/>
                </a:cubicBezTo>
                <a:cubicBezTo>
                  <a:pt x="1315261" y="1262"/>
                  <a:pt x="1377453" y="-19024"/>
                  <a:pt x="1626784" y="0"/>
                </a:cubicBezTo>
                <a:cubicBezTo>
                  <a:pt x="1876115" y="19024"/>
                  <a:pt x="2231554" y="-20994"/>
                  <a:pt x="2476864" y="0"/>
                </a:cubicBezTo>
                <a:cubicBezTo>
                  <a:pt x="2722174" y="20994"/>
                  <a:pt x="2887874" y="-25537"/>
                  <a:pt x="3140990" y="0"/>
                </a:cubicBezTo>
                <a:cubicBezTo>
                  <a:pt x="3394106" y="25537"/>
                  <a:pt x="3506286" y="-4397"/>
                  <a:pt x="3805115" y="0"/>
                </a:cubicBezTo>
                <a:cubicBezTo>
                  <a:pt x="4103945" y="4397"/>
                  <a:pt x="4340838" y="-19659"/>
                  <a:pt x="4655195" y="0"/>
                </a:cubicBezTo>
                <a:cubicBezTo>
                  <a:pt x="4969552" y="19659"/>
                  <a:pt x="5180580" y="-12721"/>
                  <a:pt x="5505276" y="0"/>
                </a:cubicBezTo>
                <a:cubicBezTo>
                  <a:pt x="5829972" y="12721"/>
                  <a:pt x="6100294" y="-25409"/>
                  <a:pt x="6355356" y="0"/>
                </a:cubicBezTo>
                <a:cubicBezTo>
                  <a:pt x="6610418" y="25409"/>
                  <a:pt x="6792471" y="-8570"/>
                  <a:pt x="6926504" y="0"/>
                </a:cubicBezTo>
                <a:cubicBezTo>
                  <a:pt x="7060537" y="8570"/>
                  <a:pt x="7233244" y="-6569"/>
                  <a:pt x="7404674" y="0"/>
                </a:cubicBezTo>
                <a:cubicBezTo>
                  <a:pt x="7576104" y="6569"/>
                  <a:pt x="7854501" y="-20026"/>
                  <a:pt x="7975822" y="0"/>
                </a:cubicBezTo>
                <a:cubicBezTo>
                  <a:pt x="8097143" y="20026"/>
                  <a:pt x="8291434" y="-12842"/>
                  <a:pt x="8453992" y="0"/>
                </a:cubicBezTo>
                <a:cubicBezTo>
                  <a:pt x="8616550" y="12842"/>
                  <a:pt x="8909902" y="-40604"/>
                  <a:pt x="9304073" y="0"/>
                </a:cubicBezTo>
                <a:cubicBezTo>
                  <a:pt x="9698244" y="40604"/>
                  <a:pt x="9832698" y="27812"/>
                  <a:pt x="10353391" y="0"/>
                </a:cubicBezTo>
                <a:cubicBezTo>
                  <a:pt x="11002722" y="113581"/>
                  <a:pt x="11374917" y="535314"/>
                  <a:pt x="11409027" y="1055636"/>
                </a:cubicBezTo>
                <a:cubicBezTo>
                  <a:pt x="11417510" y="1321901"/>
                  <a:pt x="11429773" y="1397310"/>
                  <a:pt x="11409027" y="1616614"/>
                </a:cubicBezTo>
                <a:cubicBezTo>
                  <a:pt x="11388281" y="1835918"/>
                  <a:pt x="11409567" y="1940698"/>
                  <a:pt x="11409027" y="2262041"/>
                </a:cubicBezTo>
                <a:cubicBezTo>
                  <a:pt x="11408487" y="2583384"/>
                  <a:pt x="11418360" y="2549797"/>
                  <a:pt x="11409027" y="2738570"/>
                </a:cubicBezTo>
                <a:cubicBezTo>
                  <a:pt x="11399694" y="2927343"/>
                  <a:pt x="11391095" y="3123879"/>
                  <a:pt x="11409027" y="3299549"/>
                </a:cubicBezTo>
                <a:cubicBezTo>
                  <a:pt x="11426959" y="3475219"/>
                  <a:pt x="11408960" y="3769790"/>
                  <a:pt x="11409027" y="3902751"/>
                </a:cubicBezTo>
                <a:cubicBezTo>
                  <a:pt x="11409094" y="4035712"/>
                  <a:pt x="11403155" y="4235966"/>
                  <a:pt x="11409027" y="4548177"/>
                </a:cubicBezTo>
                <a:cubicBezTo>
                  <a:pt x="11414899" y="4860388"/>
                  <a:pt x="11419897" y="5015209"/>
                  <a:pt x="11409027" y="5278052"/>
                </a:cubicBezTo>
                <a:cubicBezTo>
                  <a:pt x="11367332" y="5912654"/>
                  <a:pt x="10956367" y="6437275"/>
                  <a:pt x="10353391" y="6333688"/>
                </a:cubicBezTo>
                <a:cubicBezTo>
                  <a:pt x="10203003" y="6352184"/>
                  <a:pt x="10130188" y="6332182"/>
                  <a:pt x="9968198" y="6333688"/>
                </a:cubicBezTo>
                <a:cubicBezTo>
                  <a:pt x="9806208" y="6335194"/>
                  <a:pt x="9567764" y="6339964"/>
                  <a:pt x="9304073" y="6333688"/>
                </a:cubicBezTo>
                <a:cubicBezTo>
                  <a:pt x="9040383" y="6327412"/>
                  <a:pt x="8763892" y="6371366"/>
                  <a:pt x="8546970" y="6333688"/>
                </a:cubicBezTo>
                <a:cubicBezTo>
                  <a:pt x="8330048" y="6296010"/>
                  <a:pt x="7990741" y="6357151"/>
                  <a:pt x="7696890" y="6333688"/>
                </a:cubicBezTo>
                <a:cubicBezTo>
                  <a:pt x="7403039" y="6310225"/>
                  <a:pt x="7501232" y="6326898"/>
                  <a:pt x="7311697" y="6333688"/>
                </a:cubicBezTo>
                <a:cubicBezTo>
                  <a:pt x="7122162" y="6340478"/>
                  <a:pt x="6943595" y="6327535"/>
                  <a:pt x="6833527" y="6333688"/>
                </a:cubicBezTo>
                <a:cubicBezTo>
                  <a:pt x="6723459" y="6339842"/>
                  <a:pt x="6579903" y="6328801"/>
                  <a:pt x="6448334" y="6333688"/>
                </a:cubicBezTo>
                <a:cubicBezTo>
                  <a:pt x="6316765" y="6338575"/>
                  <a:pt x="6155084" y="6345372"/>
                  <a:pt x="6063141" y="6333688"/>
                </a:cubicBezTo>
                <a:cubicBezTo>
                  <a:pt x="5971198" y="6322004"/>
                  <a:pt x="5727654" y="6334918"/>
                  <a:pt x="5584971" y="6333688"/>
                </a:cubicBezTo>
                <a:cubicBezTo>
                  <a:pt x="5442288" y="6332459"/>
                  <a:pt x="5167061" y="6312999"/>
                  <a:pt x="4920846" y="6333688"/>
                </a:cubicBezTo>
                <a:cubicBezTo>
                  <a:pt x="4674631" y="6354377"/>
                  <a:pt x="4552114" y="6358248"/>
                  <a:pt x="4349698" y="6333688"/>
                </a:cubicBezTo>
                <a:cubicBezTo>
                  <a:pt x="4147282" y="6309128"/>
                  <a:pt x="4102205" y="6328120"/>
                  <a:pt x="3871528" y="6333688"/>
                </a:cubicBezTo>
                <a:cubicBezTo>
                  <a:pt x="3640851" y="6339257"/>
                  <a:pt x="3542030" y="6345856"/>
                  <a:pt x="3300380" y="6333688"/>
                </a:cubicBezTo>
                <a:cubicBezTo>
                  <a:pt x="3058730" y="6321520"/>
                  <a:pt x="2888021" y="6336873"/>
                  <a:pt x="2543277" y="6333688"/>
                </a:cubicBezTo>
                <a:cubicBezTo>
                  <a:pt x="2198533" y="6330503"/>
                  <a:pt x="2095050" y="6363965"/>
                  <a:pt x="1879151" y="6333688"/>
                </a:cubicBezTo>
                <a:cubicBezTo>
                  <a:pt x="1663252" y="6303411"/>
                  <a:pt x="1291171" y="6321783"/>
                  <a:pt x="1055636" y="6333688"/>
                </a:cubicBezTo>
                <a:cubicBezTo>
                  <a:pt x="398223" y="6321516"/>
                  <a:pt x="48523" y="5942093"/>
                  <a:pt x="0" y="5278052"/>
                </a:cubicBezTo>
                <a:cubicBezTo>
                  <a:pt x="2611" y="5108263"/>
                  <a:pt x="-20669" y="4989670"/>
                  <a:pt x="0" y="4717074"/>
                </a:cubicBezTo>
                <a:cubicBezTo>
                  <a:pt x="20669" y="4444478"/>
                  <a:pt x="4187" y="4361369"/>
                  <a:pt x="0" y="4029423"/>
                </a:cubicBezTo>
                <a:cubicBezTo>
                  <a:pt x="-4187" y="3697477"/>
                  <a:pt x="-20" y="3575381"/>
                  <a:pt x="0" y="3383997"/>
                </a:cubicBezTo>
                <a:cubicBezTo>
                  <a:pt x="20" y="3192613"/>
                  <a:pt x="-27001" y="3008875"/>
                  <a:pt x="0" y="2696346"/>
                </a:cubicBezTo>
                <a:cubicBezTo>
                  <a:pt x="27001" y="2383817"/>
                  <a:pt x="12609" y="2331014"/>
                  <a:pt x="0" y="2135368"/>
                </a:cubicBezTo>
                <a:cubicBezTo>
                  <a:pt x="-12609" y="1939722"/>
                  <a:pt x="22916" y="1828029"/>
                  <a:pt x="0" y="1616614"/>
                </a:cubicBezTo>
                <a:cubicBezTo>
                  <a:pt x="-22916" y="1405199"/>
                  <a:pt x="-17477" y="1318774"/>
                  <a:pt x="0" y="1055636"/>
                </a:cubicBezTo>
                <a:close/>
              </a:path>
            </a:pathLst>
          </a:custGeom>
          <a:noFill/>
          <a:ln cap="flat" cmpd="sng" w="57150">
            <a:solidFill>
              <a:srgbClr val="7030A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4"/>
          <p:cNvSpPr txBox="1"/>
          <p:nvPr/>
        </p:nvSpPr>
        <p:spPr>
          <a:xfrm>
            <a:off x="506136" y="742950"/>
            <a:ext cx="10525125" cy="59708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Proverb from Japan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Calibri"/>
              <a:buAutoNum type="alphaUcPeriod" startAt="2"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Meaning: Never give up.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651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A.  TIE YOUR SHOES AND YOU WON’T FALL SO MUCH</a:t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B.  FALL SEVEN TIMES, STAND UP EIGHT</a:t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C. </a:t>
            </a:r>
            <a:r>
              <a:rPr b="1" i="0" lang="en-US" sz="2800" u="none" cap="none" strike="noStrike">
                <a:solidFill>
                  <a:srgbClr val="281B13"/>
                </a:solidFill>
                <a:latin typeface="Calibri"/>
                <a:ea typeface="Calibri"/>
                <a:cs typeface="Calibri"/>
                <a:sym typeface="Calibri"/>
              </a:rPr>
              <a:t> IF YOU FALL SEVEN TIMES, YOUR SHOES MAY BE ON THE WRONG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281B13"/>
                </a:solidFill>
                <a:latin typeface="Calibri"/>
                <a:ea typeface="Calibri"/>
                <a:cs typeface="Calibri"/>
                <a:sym typeface="Calibri"/>
              </a:rPr>
              <a:t>     FEET</a:t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D.  </a:t>
            </a:r>
            <a:r>
              <a:rPr b="1" i="0" lang="en-US" sz="2800" u="none" cap="none" strike="noStrike">
                <a:solidFill>
                  <a:srgbClr val="281B13"/>
                </a:solidFill>
                <a:latin typeface="Calibri"/>
                <a:ea typeface="Calibri"/>
                <a:cs typeface="Calibri"/>
                <a:sym typeface="Calibri"/>
              </a:rPr>
              <a:t>IF YOU FALL SEVEN TIMES, SEE A DOCTOR</a:t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2" name="Google Shape;122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71487" y="457964"/>
            <a:ext cx="1143000" cy="762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23" name="Google Shape;123;p4"/>
          <p:cNvSpPr/>
          <p:nvPr/>
        </p:nvSpPr>
        <p:spPr>
          <a:xfrm>
            <a:off x="506136" y="1367656"/>
            <a:ext cx="7794600" cy="985800"/>
          </a:xfrm>
          <a:prstGeom prst="snip2DiagRect">
            <a:avLst>
              <a:gd fmla="val 0" name="adj1"/>
              <a:gd fmla="val 16667" name="adj2"/>
            </a:avLst>
          </a:prstGeom>
          <a:solidFill>
            <a:srgbClr val="A7A76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4"/>
          <p:cNvSpPr txBox="1"/>
          <p:nvPr/>
        </p:nvSpPr>
        <p:spPr>
          <a:xfrm>
            <a:off x="10322639" y="580587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8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p50"/>
          <p:cNvSpPr/>
          <p:nvPr/>
        </p:nvSpPr>
        <p:spPr>
          <a:xfrm>
            <a:off x="260059" y="234892"/>
            <a:ext cx="11671882" cy="6388216"/>
          </a:xfrm>
          <a:prstGeom prst="snip1Rect">
            <a:avLst>
              <a:gd fmla="val 16667" name="adj"/>
            </a:avLst>
          </a:prstGeom>
          <a:noFill/>
          <a:ln cap="flat" cmpd="sng" w="76200">
            <a:solidFill>
              <a:srgbClr val="F4B08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0" name="Google Shape;520;p50"/>
          <p:cNvSpPr txBox="1"/>
          <p:nvPr/>
        </p:nvSpPr>
        <p:spPr>
          <a:xfrm>
            <a:off x="443568" y="506186"/>
            <a:ext cx="10676100" cy="763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 from Indonesia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 Meaning: We understand and appreciate happiness more by also having experienced sadness.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lphaUcPeriod"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CANNOT APPRECIATE WHAT IS SOUR IF YOU HAVE NOT TASTED WHAT IS WEEET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</a:t>
            </a: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CANNOT APPRECIATE WHAT IS SWEET IF YOU HAVE NOT 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TASTED WHAT IS SOUR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 EATING TOO MANY SWEETS GIVES YOU DIABETES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 </a:t>
            </a: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 ENOUGH SWEETS GIVES A PERSON A SOUR FACE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1" name="Google Shape;521;p50"/>
          <p:cNvSpPr/>
          <p:nvPr/>
        </p:nvSpPr>
        <p:spPr>
          <a:xfrm>
            <a:off x="545793" y="1313572"/>
            <a:ext cx="10148100" cy="914400"/>
          </a:xfrm>
          <a:prstGeom prst="round2DiagRect">
            <a:avLst>
              <a:gd fmla="val 16667" name="adj1"/>
              <a:gd fmla="val 0" name="adj2"/>
            </a:avLst>
          </a:prstGeom>
          <a:solidFill>
            <a:srgbClr val="2CDCBA"/>
          </a:solidFill>
          <a:ln cap="flat" cmpd="sng" w="25400">
            <a:solidFill>
              <a:srgbClr val="31538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22" name="Google Shape;522;p5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69400" y="423153"/>
            <a:ext cx="1143000" cy="762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523" name="Google Shape;523;p50"/>
          <p:cNvSpPr txBox="1"/>
          <p:nvPr/>
        </p:nvSpPr>
        <p:spPr>
          <a:xfrm>
            <a:off x="10506293" y="506186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50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"/>
          <p:cNvSpPr/>
          <p:nvPr/>
        </p:nvSpPr>
        <p:spPr>
          <a:xfrm>
            <a:off x="276837" y="176169"/>
            <a:ext cx="11669086" cy="6518246"/>
          </a:xfrm>
          <a:prstGeom prst="rect">
            <a:avLst/>
          </a:prstGeom>
          <a:noFill/>
          <a:ln cap="flat" cmpd="sng" w="7620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5"/>
          <p:cNvSpPr txBox="1"/>
          <p:nvPr/>
        </p:nvSpPr>
        <p:spPr>
          <a:xfrm>
            <a:off x="561975" y="419100"/>
            <a:ext cx="11201400" cy="5698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Arab Proverb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A  Meaning: The wisest people know how to forgive. You make better decisions if you can forgive others.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A. THE WISEST PERSON IS THE ONE WHO CAN FORGIVE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B. </a:t>
            </a:r>
            <a:r>
              <a:rPr b="1" i="0" lang="en-US" sz="2800" u="none" cap="none" strike="noStrike">
                <a:solidFill>
                  <a:srgbClr val="281B13"/>
                </a:solidFill>
                <a:latin typeface="Calibri"/>
                <a:ea typeface="Calibri"/>
                <a:cs typeface="Calibri"/>
                <a:sym typeface="Calibri"/>
              </a:rPr>
              <a:t>THE WISE MAN IS ABLE TO CONVINCE OTHERS TO FORGIVE HIM</a:t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C.  </a:t>
            </a:r>
            <a:r>
              <a:rPr b="1" i="0" lang="en-US" sz="2800" u="none" cap="none" strike="noStrike">
                <a:solidFill>
                  <a:srgbClr val="281B13"/>
                </a:solidFill>
                <a:latin typeface="Calibri"/>
                <a:ea typeface="Calibri"/>
                <a:cs typeface="Calibri"/>
                <a:sym typeface="Calibri"/>
              </a:rPr>
              <a:t>A WISE MAN NEVER MAKES A MISTAKE</a:t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D.  </a:t>
            </a:r>
            <a:r>
              <a:rPr b="1" i="0" lang="en-US" sz="2800" u="none" cap="none" strike="noStrike">
                <a:solidFill>
                  <a:srgbClr val="281B13"/>
                </a:solidFill>
                <a:latin typeface="Calibri"/>
                <a:ea typeface="Calibri"/>
                <a:cs typeface="Calibri"/>
                <a:sym typeface="Calibri"/>
              </a:rPr>
              <a:t>A WISE MAN NEEDS A WISE WOMAN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5"/>
          <p:cNvSpPr/>
          <p:nvPr/>
        </p:nvSpPr>
        <p:spPr>
          <a:xfrm>
            <a:off x="628725" y="1323647"/>
            <a:ext cx="11067900" cy="1318200"/>
          </a:xfrm>
          <a:prstGeom prst="rect">
            <a:avLst/>
          </a:prstGeom>
          <a:solidFill>
            <a:srgbClr val="B553A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5"/>
          <p:cNvSpPr txBox="1"/>
          <p:nvPr/>
        </p:nvSpPr>
        <p:spPr>
          <a:xfrm>
            <a:off x="10322639" y="580587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"/>
          <p:cNvSpPr/>
          <p:nvPr/>
        </p:nvSpPr>
        <p:spPr>
          <a:xfrm>
            <a:off x="369116" y="335559"/>
            <a:ext cx="11299969" cy="6358855"/>
          </a:xfrm>
          <a:prstGeom prst="round1Rect">
            <a:avLst>
              <a:gd fmla="val 16667" name="adj"/>
            </a:avLst>
          </a:prstGeom>
          <a:noFill/>
          <a:ln cap="flat" cmpd="sng" w="57150">
            <a:solidFill>
              <a:srgbClr val="31538F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6"/>
          <p:cNvSpPr txBox="1"/>
          <p:nvPr/>
        </p:nvSpPr>
        <p:spPr>
          <a:xfrm>
            <a:off x="467685" y="397401"/>
            <a:ext cx="11201400" cy="56630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Proverb from Game Creators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B.  Meaning: A good way to learn is from our own mistakes.</a:t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A.  IF YOU CAN NEVER BE WRONG, YOU WILL BECOME LIKE YOUR AUNT</a:t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B.  IF YOU CAN NEVER BE WRONG, YOU WILL NEVER LEARN TO BE RIGHT</a:t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C.  </a:t>
            </a:r>
            <a:r>
              <a:rPr b="1" i="0" lang="en-US" sz="2800" u="none" cap="none" strike="noStrike">
                <a:solidFill>
                  <a:srgbClr val="281B13"/>
                </a:solidFill>
                <a:latin typeface="Calibri"/>
                <a:ea typeface="Calibri"/>
                <a:cs typeface="Calibri"/>
                <a:sym typeface="Calibri"/>
              </a:rPr>
              <a:t>IF YOU CAN NEVER BE WRONG, BECOME A POLITICIAN</a:t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D.  </a:t>
            </a:r>
            <a:r>
              <a:rPr b="1" i="0" lang="en-US" sz="2800" u="none" cap="none" strike="noStrike">
                <a:solidFill>
                  <a:srgbClr val="281B13"/>
                </a:solidFill>
                <a:latin typeface="Calibri"/>
                <a:ea typeface="Calibri"/>
                <a:cs typeface="Calibri"/>
                <a:sym typeface="Calibri"/>
              </a:rPr>
              <a:t>IF YOU CAN NEVER BE WRONG, BUY A LOTTERY TICKET</a:t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6"/>
          <p:cNvSpPr/>
          <p:nvPr/>
        </p:nvSpPr>
        <p:spPr>
          <a:xfrm>
            <a:off x="590115" y="1103793"/>
            <a:ext cx="10113300" cy="783900"/>
          </a:xfrm>
          <a:prstGeom prst="snip1Rect">
            <a:avLst>
              <a:gd fmla="val 16667" name="adj"/>
            </a:avLst>
          </a:prstGeom>
          <a:solidFill>
            <a:srgbClr val="22E643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6"/>
          <p:cNvSpPr txBox="1"/>
          <p:nvPr/>
        </p:nvSpPr>
        <p:spPr>
          <a:xfrm>
            <a:off x="10322639" y="580587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7"/>
          <p:cNvSpPr/>
          <p:nvPr/>
        </p:nvSpPr>
        <p:spPr>
          <a:xfrm>
            <a:off x="276225" y="266700"/>
            <a:ext cx="11601450" cy="6353175"/>
          </a:xfrm>
          <a:prstGeom prst="snip1Rect">
            <a:avLst>
              <a:gd fmla="val 16667" name="adj"/>
            </a:avLst>
          </a:prstGeom>
          <a:noFill/>
          <a:ln cap="flat" cmpd="sng" w="76200">
            <a:solidFill>
              <a:srgbClr val="EDB9C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7"/>
          <p:cNvSpPr txBox="1"/>
          <p:nvPr/>
        </p:nvSpPr>
        <p:spPr>
          <a:xfrm>
            <a:off x="779813" y="596900"/>
            <a:ext cx="11201400" cy="720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Proverb from Sudan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D.  Meaning: The title of being a king does not make someone wise and compassionate.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b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A.  A LARGE HEAD DOES NOT MAKE A KING</a:t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B.  A LARGE CROWN DOES NOT MAKE A KING</a:t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C.  A LARGE EGO (SE</a:t>
            </a:r>
            <a:r>
              <a:rPr b="1" lang="en-US" sz="2800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LF</a:t>
            </a: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-IMPORTANCE) DOES NOT MAKE A KING</a:t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D.  A LARGE CHAIR DOES NOT MAKE A KING</a:t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7"/>
          <p:cNvSpPr/>
          <p:nvPr/>
        </p:nvSpPr>
        <p:spPr>
          <a:xfrm>
            <a:off x="651894" y="1422036"/>
            <a:ext cx="10850100" cy="1116300"/>
          </a:xfrm>
          <a:prstGeom prst="snip2DiagRect">
            <a:avLst>
              <a:gd fmla="val 0" name="adj1"/>
              <a:gd fmla="val 16667" name="adj2"/>
            </a:avLst>
          </a:prstGeom>
          <a:solidFill>
            <a:srgbClr val="833C0B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Flag of Sudan - Wikipedia" id="148" name="Google Shape;148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628259" y="540812"/>
            <a:ext cx="1336675" cy="668338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7"/>
          <p:cNvSpPr txBox="1"/>
          <p:nvPr/>
        </p:nvSpPr>
        <p:spPr>
          <a:xfrm>
            <a:off x="10322639" y="580587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8"/>
          <p:cNvSpPr/>
          <p:nvPr/>
        </p:nvSpPr>
        <p:spPr>
          <a:xfrm>
            <a:off x="436228" y="318782"/>
            <a:ext cx="11341915" cy="6375633"/>
          </a:xfrm>
          <a:prstGeom prst="snip2DiagRect">
            <a:avLst>
              <a:gd fmla="val 0" name="adj1"/>
              <a:gd fmla="val 16667" name="adj2"/>
            </a:avLst>
          </a:prstGeom>
          <a:noFill/>
          <a:ln cap="flat" cmpd="sng" w="762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8"/>
          <p:cNvSpPr txBox="1"/>
          <p:nvPr/>
        </p:nvSpPr>
        <p:spPr>
          <a:xfrm>
            <a:off x="1109353" y="550006"/>
            <a:ext cx="11201400" cy="53270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281B13"/>
                </a:solidFill>
                <a:latin typeface="Calibri"/>
                <a:ea typeface="Calibri"/>
                <a:cs typeface="Calibri"/>
                <a:sym typeface="Calibri"/>
              </a:rPr>
              <a:t>Zulu Proverb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b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  Meaning: </a:t>
            </a:r>
            <a:r>
              <a:rPr b="1" i="0" lang="en-US" sz="2800" u="none" cap="none" strike="noStrike">
                <a:solidFill>
                  <a:srgbClr val="281B13"/>
                </a:solidFill>
                <a:latin typeface="Calibri"/>
                <a:ea typeface="Calibri"/>
                <a:cs typeface="Calibri"/>
                <a:sym typeface="Calibri"/>
              </a:rPr>
              <a:t>Nothing in the world is totally perfect.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281B1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281B13"/>
                </a:solidFill>
                <a:latin typeface="Calibri"/>
                <a:ea typeface="Calibri"/>
                <a:cs typeface="Calibri"/>
                <a:sym typeface="Calibri"/>
              </a:rPr>
              <a:t>A.  A BEAUTIFUL WORM LOVES TO EAT FIGS</a:t>
            </a:r>
            <a:endParaRPr b="1" i="0" sz="2800" u="none" cap="none" strike="noStrike">
              <a:solidFill>
                <a:srgbClr val="281B1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281B1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281B13"/>
                </a:solidFill>
                <a:latin typeface="Calibri"/>
                <a:ea typeface="Calibri"/>
                <a:cs typeface="Calibri"/>
                <a:sym typeface="Calibri"/>
              </a:rPr>
              <a:t>B.  AN UGLY WORM LOVES TO EAT CHEESEBURGERS</a:t>
            </a:r>
            <a:endParaRPr b="1" i="0" sz="2800" u="none" cap="none" strike="noStrike">
              <a:solidFill>
                <a:srgbClr val="281B1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281B1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281B13"/>
                </a:solidFill>
                <a:latin typeface="Calibri"/>
                <a:ea typeface="Calibri"/>
                <a:cs typeface="Calibri"/>
                <a:sym typeface="Calibri"/>
              </a:rPr>
              <a:t>C. THE MOST BEAUTIFUL FIG MAY CONTAIN A WORM</a:t>
            </a:r>
            <a:endParaRPr b="1" i="0" sz="2800" u="none" cap="none" strike="noStrike">
              <a:solidFill>
                <a:srgbClr val="281B1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281B1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281B13"/>
                </a:solidFill>
                <a:latin typeface="Calibri"/>
                <a:ea typeface="Calibri"/>
                <a:cs typeface="Calibri"/>
                <a:sym typeface="Calibri"/>
              </a:rPr>
              <a:t>D. THE MOST BEAUTIFUL FIG IS STILL WRINKLED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8"/>
          <p:cNvSpPr/>
          <p:nvPr/>
        </p:nvSpPr>
        <p:spPr>
          <a:xfrm>
            <a:off x="686972" y="1568458"/>
            <a:ext cx="10177200" cy="1044900"/>
          </a:xfrm>
          <a:prstGeom prst="flowChartAlternateProcess">
            <a:avLst/>
          </a:prstGeom>
          <a:solidFill>
            <a:srgbClr val="C8D335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8"/>
          <p:cNvSpPr txBox="1"/>
          <p:nvPr/>
        </p:nvSpPr>
        <p:spPr>
          <a:xfrm>
            <a:off x="10322639" y="580587"/>
            <a:ext cx="6780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1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2020-11-03T18:06:47Z</dcterms:created>
  <dc:creator>diana metreaud</dc:creator>
</cp:coreProperties>
</file>